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59"/>
  </p:notesMasterIdLst>
  <p:handoutMasterIdLst>
    <p:handoutMasterId r:id="rId60"/>
  </p:handoutMasterIdLst>
  <p:sldIdLst>
    <p:sldId id="384" r:id="rId2"/>
    <p:sldId id="482" r:id="rId3"/>
    <p:sldId id="483" r:id="rId4"/>
    <p:sldId id="459" r:id="rId5"/>
    <p:sldId id="460" r:id="rId6"/>
    <p:sldId id="463" r:id="rId7"/>
    <p:sldId id="464" r:id="rId8"/>
    <p:sldId id="468" r:id="rId9"/>
    <p:sldId id="467" r:id="rId10"/>
    <p:sldId id="469" r:id="rId11"/>
    <p:sldId id="440" r:id="rId12"/>
    <p:sldId id="484" r:id="rId13"/>
    <p:sldId id="442" r:id="rId14"/>
    <p:sldId id="443" r:id="rId15"/>
    <p:sldId id="444" r:id="rId16"/>
    <p:sldId id="445" r:id="rId17"/>
    <p:sldId id="492" r:id="rId18"/>
    <p:sldId id="485" r:id="rId19"/>
    <p:sldId id="486" r:id="rId20"/>
    <p:sldId id="488" r:id="rId21"/>
    <p:sldId id="489" r:id="rId22"/>
    <p:sldId id="497" r:id="rId23"/>
    <p:sldId id="498" r:id="rId24"/>
    <p:sldId id="499" r:id="rId25"/>
    <p:sldId id="500" r:id="rId26"/>
    <p:sldId id="501" r:id="rId27"/>
    <p:sldId id="502" r:id="rId28"/>
    <p:sldId id="493" r:id="rId29"/>
    <p:sldId id="494" r:id="rId30"/>
    <p:sldId id="495" r:id="rId31"/>
    <p:sldId id="496" r:id="rId32"/>
    <p:sldId id="529" r:id="rId33"/>
    <p:sldId id="530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516" r:id="rId48"/>
    <p:sldId id="527" r:id="rId49"/>
    <p:sldId id="517" r:id="rId50"/>
    <p:sldId id="518" r:id="rId51"/>
    <p:sldId id="522" r:id="rId52"/>
    <p:sldId id="523" r:id="rId53"/>
    <p:sldId id="524" r:id="rId54"/>
    <p:sldId id="525" r:id="rId55"/>
    <p:sldId id="526" r:id="rId56"/>
    <p:sldId id="519" r:id="rId57"/>
    <p:sldId id="528" r:id="rId58"/>
  </p:sldIdLst>
  <p:sldSz cx="10693400" cy="7561263"/>
  <p:notesSz cx="7099300" cy="10234613"/>
  <p:defaultTextStyle>
    <a:defPPr>
      <a:defRPr lang="de-DE"/>
    </a:defPPr>
    <a:lvl1pPr algn="l" rtl="0" fontAlgn="base">
      <a:lnSpc>
        <a:spcPts val="3200"/>
      </a:lnSpc>
      <a:spcBef>
        <a:spcPct val="0"/>
      </a:spcBef>
      <a:spcAft>
        <a:spcPts val="1600"/>
      </a:spcAft>
      <a:defRPr sz="2800" b="1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lnSpc>
        <a:spcPts val="3200"/>
      </a:lnSpc>
      <a:spcBef>
        <a:spcPct val="0"/>
      </a:spcBef>
      <a:spcAft>
        <a:spcPts val="1600"/>
      </a:spcAft>
      <a:defRPr sz="2800" b="1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lnSpc>
        <a:spcPts val="3200"/>
      </a:lnSpc>
      <a:spcBef>
        <a:spcPct val="0"/>
      </a:spcBef>
      <a:spcAft>
        <a:spcPts val="1600"/>
      </a:spcAft>
      <a:defRPr sz="2800" b="1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lnSpc>
        <a:spcPts val="3200"/>
      </a:lnSpc>
      <a:spcBef>
        <a:spcPct val="0"/>
      </a:spcBef>
      <a:spcAft>
        <a:spcPts val="1600"/>
      </a:spcAft>
      <a:defRPr sz="2800" b="1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lnSpc>
        <a:spcPts val="3200"/>
      </a:lnSpc>
      <a:spcBef>
        <a:spcPct val="0"/>
      </a:spcBef>
      <a:spcAft>
        <a:spcPts val="1600"/>
      </a:spcAft>
      <a:defRPr sz="2800" b="1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1139">
          <p15:clr>
            <a:srgbClr val="A4A3A4"/>
          </p15:clr>
        </p15:guide>
        <p15:guide id="3" orient="horz" pos="4203">
          <p15:clr>
            <a:srgbClr val="A4A3A4"/>
          </p15:clr>
        </p15:guide>
        <p15:guide id="4" orient="horz" pos="4227">
          <p15:clr>
            <a:srgbClr val="A4A3A4"/>
          </p15:clr>
        </p15:guide>
        <p15:guide id="5" orient="horz" pos="856">
          <p15:clr>
            <a:srgbClr val="A4A3A4"/>
          </p15:clr>
        </p15:guide>
        <p15:guide id="6" pos="3368">
          <p15:clr>
            <a:srgbClr val="A4A3A4"/>
          </p15:clr>
        </p15:guide>
        <p15:guide id="7" pos="869">
          <p15:clr>
            <a:srgbClr val="A4A3A4"/>
          </p15:clr>
        </p15:guide>
        <p15:guide id="8" pos="655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 Queiroz Tavares Marina (dqtm)" initials="dQTM(" lastIdx="1" clrIdx="0">
    <p:extLst>
      <p:ext uri="{19B8F6BF-5375-455C-9EA6-DF929625EA0E}">
        <p15:presenceInfo xmlns:p15="http://schemas.microsoft.com/office/powerpoint/2012/main" userId="S-1-5-21-842925246-1035525444-839522115-235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450F"/>
    <a:srgbClr val="003E1C"/>
    <a:srgbClr val="9E4F00"/>
    <a:srgbClr val="006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008" autoAdjust="0"/>
    <p:restoredTop sz="75000" autoAdjust="0"/>
  </p:normalViewPr>
  <p:slideViewPr>
    <p:cSldViewPr snapToGrid="0">
      <p:cViewPr varScale="1">
        <p:scale>
          <a:sx n="70" d="100"/>
          <a:sy n="70" d="100"/>
        </p:scale>
        <p:origin x="1191" y="45"/>
      </p:cViewPr>
      <p:guideLst>
        <p:guide orient="horz" pos="2382"/>
        <p:guide orient="horz" pos="1139"/>
        <p:guide orient="horz" pos="4203"/>
        <p:guide orient="horz" pos="4227"/>
        <p:guide orient="horz" pos="856"/>
        <p:guide pos="3368"/>
        <p:guide pos="869"/>
        <p:guide pos="655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659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1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4" tIns="48327" rIns="96654" bIns="48327" numCol="1" anchor="t" anchorCtr="0" compatLnSpc="1">
            <a:prstTxWarp prst="textNoShape">
              <a:avLst/>
            </a:prstTxWarp>
          </a:bodyPr>
          <a:lstStyle>
            <a:lvl1pPr defTabSz="966709">
              <a:lnSpc>
                <a:spcPct val="100000"/>
              </a:lnSpc>
              <a:spcAft>
                <a:spcPct val="0"/>
              </a:spcAft>
              <a:defRPr sz="13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506" y="0"/>
            <a:ext cx="3077137" cy="51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4" tIns="48327" rIns="96654" bIns="48327" numCol="1" anchor="t" anchorCtr="0" compatLnSpc="1">
            <a:prstTxWarp prst="textNoShape">
              <a:avLst/>
            </a:prstTxWarp>
          </a:bodyPr>
          <a:lstStyle>
            <a:lvl1pPr algn="r" defTabSz="966709">
              <a:lnSpc>
                <a:spcPct val="100000"/>
              </a:lnSpc>
              <a:spcAft>
                <a:spcPct val="0"/>
              </a:spcAft>
              <a:defRPr sz="13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7137" cy="51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4" tIns="48327" rIns="96654" bIns="48327" numCol="1" anchor="b" anchorCtr="0" compatLnSpc="1">
            <a:prstTxWarp prst="textNoShape">
              <a:avLst/>
            </a:prstTxWarp>
          </a:bodyPr>
          <a:lstStyle>
            <a:lvl1pPr defTabSz="966709">
              <a:lnSpc>
                <a:spcPct val="100000"/>
              </a:lnSpc>
              <a:spcAft>
                <a:spcPct val="0"/>
              </a:spcAft>
              <a:defRPr sz="13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506" y="9722309"/>
            <a:ext cx="3077137" cy="51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4" tIns="48327" rIns="96654" bIns="48327" numCol="1" anchor="b" anchorCtr="0" compatLnSpc="1">
            <a:prstTxWarp prst="textNoShape">
              <a:avLst/>
            </a:prstTxWarp>
          </a:bodyPr>
          <a:lstStyle>
            <a:lvl1pPr algn="r" defTabSz="966709">
              <a:lnSpc>
                <a:spcPct val="100000"/>
              </a:lnSpc>
              <a:spcAft>
                <a:spcPct val="0"/>
              </a:spcAft>
              <a:defRPr sz="13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D19B27A-D542-4B8A-BE34-038F51F1AF25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4488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1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4" tIns="48327" rIns="96654" bIns="48327" numCol="1" anchor="t" anchorCtr="0" compatLnSpc="1">
            <a:prstTxWarp prst="textNoShape">
              <a:avLst/>
            </a:prstTxWarp>
          </a:bodyPr>
          <a:lstStyle>
            <a:lvl1pPr defTabSz="966709">
              <a:lnSpc>
                <a:spcPct val="100000"/>
              </a:lnSpc>
              <a:spcAft>
                <a:spcPct val="0"/>
              </a:spcAft>
              <a:defRPr sz="13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506" y="0"/>
            <a:ext cx="3077137" cy="51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4" tIns="48327" rIns="96654" bIns="48327" numCol="1" anchor="t" anchorCtr="0" compatLnSpc="1">
            <a:prstTxWarp prst="textNoShape">
              <a:avLst/>
            </a:prstTxWarp>
          </a:bodyPr>
          <a:lstStyle>
            <a:lvl1pPr algn="r" defTabSz="966709">
              <a:lnSpc>
                <a:spcPct val="100000"/>
              </a:lnSpc>
              <a:spcAft>
                <a:spcPct val="0"/>
              </a:spcAft>
              <a:defRPr sz="13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36613" y="768350"/>
            <a:ext cx="54292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2792"/>
            <a:ext cx="5680103" cy="4604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4" tIns="48327" rIns="96654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309"/>
            <a:ext cx="3077137" cy="51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4" tIns="48327" rIns="96654" bIns="48327" numCol="1" anchor="b" anchorCtr="0" compatLnSpc="1">
            <a:prstTxWarp prst="textNoShape">
              <a:avLst/>
            </a:prstTxWarp>
          </a:bodyPr>
          <a:lstStyle>
            <a:lvl1pPr defTabSz="966709">
              <a:lnSpc>
                <a:spcPct val="100000"/>
              </a:lnSpc>
              <a:spcAft>
                <a:spcPct val="0"/>
              </a:spcAft>
              <a:defRPr sz="13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506" y="9722309"/>
            <a:ext cx="3077137" cy="51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4" tIns="48327" rIns="96654" bIns="48327" numCol="1" anchor="b" anchorCtr="0" compatLnSpc="1">
            <a:prstTxWarp prst="textNoShape">
              <a:avLst/>
            </a:prstTxWarp>
          </a:bodyPr>
          <a:lstStyle>
            <a:lvl1pPr algn="r" defTabSz="966709">
              <a:lnSpc>
                <a:spcPct val="100000"/>
              </a:lnSpc>
              <a:spcAft>
                <a:spcPct val="0"/>
              </a:spcAft>
              <a:defRPr sz="13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379CC26-194B-46BD-B17B-BF2AFA1E32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47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52475" y="750888"/>
            <a:ext cx="5289550" cy="37417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933" indent="-171933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de-DE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406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 smtClean="0"/>
          </a:p>
        </p:txBody>
      </p:sp>
      <p:sp>
        <p:nvSpPr>
          <p:cNvPr id="8602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C8D3152D-F077-49C0-8D29-6F9ADF852983}" type="slidenum">
              <a:rPr lang="de-DE" altLang="de-DE" sz="1300" b="0" smtClean="0">
                <a:solidFill>
                  <a:schemeClr val="tx1"/>
                </a:solidFill>
              </a:rPr>
              <a:pPr eaLnBrk="1" hangingPunct="1"/>
              <a:t>11</a:t>
            </a:fld>
            <a:endParaRPr lang="de-DE" altLang="de-DE" sz="13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6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 smtClean="0"/>
          </a:p>
        </p:txBody>
      </p:sp>
      <p:sp>
        <p:nvSpPr>
          <p:cNvPr id="92164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08754286-CB52-4821-98AC-168AB6F6C799}" type="slidenum">
              <a:rPr lang="de-DE" altLang="de-DE" sz="1300" b="0" smtClean="0">
                <a:solidFill>
                  <a:schemeClr val="tx1"/>
                </a:solidFill>
              </a:rPr>
              <a:pPr eaLnBrk="1" hangingPunct="1"/>
              <a:t>12</a:t>
            </a:fld>
            <a:endParaRPr lang="de-DE" altLang="de-DE" sz="13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85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 smtClean="0"/>
          </a:p>
        </p:txBody>
      </p:sp>
      <p:sp>
        <p:nvSpPr>
          <p:cNvPr id="93188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4E020CCD-A7E3-46C5-BB79-06D88011B8A4}" type="slidenum">
              <a:rPr lang="de-DE" altLang="de-DE" sz="1300" b="0" smtClean="0">
                <a:solidFill>
                  <a:schemeClr val="tx1"/>
                </a:solidFill>
              </a:rPr>
              <a:pPr eaLnBrk="1" hangingPunct="1"/>
              <a:t>13</a:t>
            </a:fld>
            <a:endParaRPr lang="de-DE" altLang="de-DE" sz="13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66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 smtClean="0"/>
          </a:p>
        </p:txBody>
      </p:sp>
      <p:sp>
        <p:nvSpPr>
          <p:cNvPr id="94212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CA841666-54B6-4B46-AD16-04315F403F6F}" type="slidenum">
              <a:rPr lang="de-DE" altLang="de-DE" sz="1300" b="0" smtClean="0">
                <a:solidFill>
                  <a:schemeClr val="tx1"/>
                </a:solidFill>
              </a:rPr>
              <a:pPr eaLnBrk="1" hangingPunct="1"/>
              <a:t>14</a:t>
            </a:fld>
            <a:endParaRPr lang="de-DE" altLang="de-DE" sz="13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321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 smtClean="0"/>
          </a:p>
        </p:txBody>
      </p:sp>
      <p:sp>
        <p:nvSpPr>
          <p:cNvPr id="9523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F1765F17-6B11-483D-9B0E-E7B4B47C377E}" type="slidenum">
              <a:rPr lang="de-DE" altLang="de-DE" sz="1300" b="0" smtClean="0">
                <a:solidFill>
                  <a:schemeClr val="tx1"/>
                </a:solidFill>
              </a:rPr>
              <a:pPr eaLnBrk="1" hangingPunct="1"/>
              <a:t>15</a:t>
            </a:fld>
            <a:endParaRPr lang="de-DE" altLang="de-DE" sz="13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553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 smtClean="0"/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7BDF339-9012-4888-8D4B-568968145459}" type="slidenum">
              <a:rPr lang="de-DE" altLang="de-DE" sz="1300" b="0" smtClean="0">
                <a:solidFill>
                  <a:schemeClr val="tx1"/>
                </a:solidFill>
              </a:rPr>
              <a:pPr eaLnBrk="1" hangingPunct="1"/>
              <a:t>16</a:t>
            </a:fld>
            <a:endParaRPr lang="de-DE" altLang="de-DE" sz="13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23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 smtClean="0"/>
          </a:p>
        </p:txBody>
      </p:sp>
      <p:sp>
        <p:nvSpPr>
          <p:cNvPr id="8602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990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C8D3152D-F077-49C0-8D29-6F9ADF852983}" type="slidenum">
              <a:rPr lang="de-DE" altLang="de-DE" sz="1300" b="0" smtClean="0">
                <a:solidFill>
                  <a:schemeClr val="tx1"/>
                </a:solidFill>
              </a:rPr>
              <a:pPr eaLnBrk="1" hangingPunct="1"/>
              <a:t>17</a:t>
            </a:fld>
            <a:endParaRPr lang="de-DE" altLang="de-DE" sz="13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21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 smtClean="0"/>
          </a:p>
        </p:txBody>
      </p:sp>
      <p:sp>
        <p:nvSpPr>
          <p:cNvPr id="3891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1pPr>
            <a:lvl2pPr marL="714644" indent="-274863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2pPr>
            <a:lvl3pPr marL="109945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3pPr>
            <a:lvl4pPr marL="153923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4pPr>
            <a:lvl5pPr marL="1979013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241879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6pPr>
            <a:lvl7pPr marL="285857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7pPr>
            <a:lvl8pPr marL="3298355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8pPr>
            <a:lvl9pPr marL="3738136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7982C316-2471-4E14-AD64-436EB63199F7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22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71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18" indent="-164918">
              <a:buFontTx/>
              <a:buChar char="•"/>
            </a:pPr>
            <a:r>
              <a:rPr lang="de-CH" altLang="de-DE" dirty="0" err="1" smtClean="0"/>
              <a:t>What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happens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with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this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circuit</a:t>
            </a:r>
            <a:r>
              <a:rPr lang="de-CH" altLang="de-DE" dirty="0" smtClean="0"/>
              <a:t>, </a:t>
            </a:r>
            <a:r>
              <a:rPr lang="de-CH" altLang="de-DE" dirty="0" err="1" smtClean="0"/>
              <a:t>when</a:t>
            </a:r>
            <a:r>
              <a:rPr lang="de-CH" altLang="de-DE" dirty="0" smtClean="0"/>
              <a:t> all FF </a:t>
            </a:r>
            <a:r>
              <a:rPr lang="de-CH" altLang="de-DE" dirty="0" err="1" smtClean="0"/>
              <a:t>are</a:t>
            </a:r>
            <a:r>
              <a:rPr lang="de-CH" altLang="de-DE" dirty="0" smtClean="0"/>
              <a:t> Q=0 after </a:t>
            </a:r>
            <a:r>
              <a:rPr lang="de-CH" altLang="de-DE" dirty="0" err="1" smtClean="0"/>
              <a:t>reset</a:t>
            </a:r>
            <a:r>
              <a:rPr lang="de-CH" altLang="de-DE" dirty="0" smtClean="0"/>
              <a:t> , </a:t>
            </a:r>
            <a:r>
              <a:rPr lang="de-CH" altLang="de-DE" dirty="0" err="1" smtClean="0"/>
              <a:t>signal</a:t>
            </a:r>
            <a:r>
              <a:rPr lang="de-CH" altLang="de-DE" dirty="0" smtClean="0"/>
              <a:t> In=1 an a </a:t>
            </a:r>
            <a:r>
              <a:rPr lang="de-CH" altLang="de-DE" dirty="0" err="1" smtClean="0"/>
              <a:t>rising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edge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is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applied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to</a:t>
            </a:r>
            <a:r>
              <a:rPr lang="de-CH" altLang="de-DE" dirty="0" smtClean="0"/>
              <a:t> CLK? Will all FF Q0 - Q3 </a:t>
            </a:r>
            <a:r>
              <a:rPr lang="de-CH" altLang="de-DE" dirty="0" err="1" smtClean="0"/>
              <a:t>switch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at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same CLK </a:t>
            </a:r>
            <a:r>
              <a:rPr lang="de-CH" altLang="de-DE" dirty="0" err="1" smtClean="0"/>
              <a:t>edge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to</a:t>
            </a:r>
            <a:r>
              <a:rPr lang="de-CH" altLang="de-DE" dirty="0" smtClean="0"/>
              <a:t> 1 </a:t>
            </a:r>
            <a:r>
              <a:rPr lang="de-CH" altLang="de-DE" dirty="0" err="1" smtClean="0"/>
              <a:t>or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only</a:t>
            </a:r>
            <a:r>
              <a:rPr lang="de-CH" altLang="de-DE" dirty="0" smtClean="0"/>
              <a:t> Q0 = 1 </a:t>
            </a:r>
            <a:r>
              <a:rPr lang="de-CH" altLang="de-DE" dirty="0" err="1" smtClean="0"/>
              <a:t>and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reset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stays</a:t>
            </a:r>
            <a:r>
              <a:rPr lang="de-CH" altLang="de-DE" dirty="0" smtClean="0"/>
              <a:t> 0. </a:t>
            </a:r>
            <a:r>
              <a:rPr lang="de-CH" altLang="de-DE" dirty="0" err="1" smtClean="0"/>
              <a:t>If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second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case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applies</a:t>
            </a:r>
            <a:r>
              <a:rPr lang="de-CH" altLang="de-DE" dirty="0" smtClean="0"/>
              <a:t>, </a:t>
            </a:r>
            <a:r>
              <a:rPr lang="de-CH" altLang="de-DE" dirty="0" err="1" smtClean="0"/>
              <a:t>why</a:t>
            </a:r>
            <a:r>
              <a:rPr lang="de-CH" altLang="de-DE" dirty="0" smtClean="0"/>
              <a:t>?</a:t>
            </a:r>
          </a:p>
          <a:p>
            <a:pPr marL="164918" indent="-164918">
              <a:buFontTx/>
              <a:buChar char="•"/>
            </a:pPr>
            <a:r>
              <a:rPr lang="de-CH" altLang="de-DE" dirty="0" smtClean="0"/>
              <a:t>The </a:t>
            </a:r>
            <a:r>
              <a:rPr lang="de-CH" altLang="de-DE" dirty="0" err="1" smtClean="0"/>
              <a:t>second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case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applies</a:t>
            </a:r>
            <a:r>
              <a:rPr lang="de-CH" altLang="de-DE" dirty="0" smtClean="0"/>
              <a:t>, </a:t>
            </a:r>
            <a:r>
              <a:rPr lang="de-CH" altLang="de-DE" dirty="0" err="1" smtClean="0"/>
              <a:t>because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there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is</a:t>
            </a:r>
            <a:r>
              <a:rPr lang="de-CH" altLang="de-DE" dirty="0" smtClean="0"/>
              <a:t> a </a:t>
            </a:r>
            <a:r>
              <a:rPr lang="de-CH" altLang="de-DE" dirty="0" err="1" smtClean="0"/>
              <a:t>delay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from</a:t>
            </a:r>
            <a:r>
              <a:rPr lang="de-CH" altLang="de-DE" dirty="0" smtClean="0"/>
              <a:t> CLK </a:t>
            </a:r>
            <a:r>
              <a:rPr lang="de-CH" altLang="de-DE" dirty="0" err="1" smtClean="0"/>
              <a:t>until</a:t>
            </a:r>
            <a:r>
              <a:rPr lang="de-CH" altLang="de-DE" dirty="0" smtClean="0"/>
              <a:t> Q </a:t>
            </a:r>
            <a:r>
              <a:rPr lang="de-CH" altLang="de-DE" dirty="0" err="1" smtClean="0"/>
              <a:t>changes</a:t>
            </a:r>
            <a:r>
              <a:rPr lang="de-CH" altLang="de-DE" dirty="0" smtClean="0"/>
              <a:t>. Q0 </a:t>
            </a:r>
            <a:r>
              <a:rPr lang="de-CH" altLang="de-DE" dirty="0" err="1" smtClean="0"/>
              <a:t>remains</a:t>
            </a:r>
            <a:r>
              <a:rPr lang="de-CH" altLang="de-DE" dirty="0" smtClean="0"/>
              <a:t> 0 </a:t>
            </a:r>
            <a:r>
              <a:rPr lang="de-CH" altLang="de-DE" dirty="0" err="1" smtClean="0"/>
              <a:t>for</a:t>
            </a:r>
            <a:r>
              <a:rPr lang="de-CH" altLang="de-DE" dirty="0" smtClean="0"/>
              <a:t> a </a:t>
            </a:r>
            <a:r>
              <a:rPr lang="de-CH" altLang="de-DE" dirty="0" err="1" smtClean="0"/>
              <a:t>while</a:t>
            </a:r>
            <a:r>
              <a:rPr lang="de-CH" altLang="de-DE" dirty="0" smtClean="0"/>
              <a:t>, </a:t>
            </a:r>
            <a:r>
              <a:rPr lang="de-CH" altLang="de-DE" dirty="0" err="1" smtClean="0"/>
              <a:t>during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rising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edge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of</a:t>
            </a:r>
            <a:r>
              <a:rPr lang="de-CH" altLang="de-DE" dirty="0" smtClean="0"/>
              <a:t> CLK </a:t>
            </a:r>
            <a:r>
              <a:rPr lang="de-CH" altLang="de-DE" dirty="0" err="1" smtClean="0"/>
              <a:t>is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applies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at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CLK </a:t>
            </a:r>
            <a:r>
              <a:rPr lang="de-CH" altLang="de-DE" dirty="0" err="1" smtClean="0"/>
              <a:t>input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of</a:t>
            </a:r>
            <a:r>
              <a:rPr lang="de-CH" altLang="de-DE" dirty="0" smtClean="0"/>
              <a:t> FF2 </a:t>
            </a:r>
            <a:r>
              <a:rPr lang="de-CH" altLang="de-DE" dirty="0" err="1" smtClean="0"/>
              <a:t>and</a:t>
            </a:r>
            <a:r>
              <a:rPr lang="de-CH" altLang="de-DE" dirty="0" smtClean="0"/>
              <a:t> such FF2 </a:t>
            </a:r>
            <a:r>
              <a:rPr lang="de-CH" altLang="de-DE" dirty="0" err="1" smtClean="0"/>
              <a:t>stays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low</a:t>
            </a:r>
            <a:r>
              <a:rPr lang="de-CH" altLang="de-DE" dirty="0" smtClean="0"/>
              <a:t>.</a:t>
            </a:r>
          </a:p>
          <a:p>
            <a:pPr marL="164918" indent="-164918">
              <a:buFontTx/>
              <a:buChar char="•"/>
            </a:pPr>
            <a:r>
              <a:rPr lang="de-CH" altLang="de-DE" dirty="0" err="1" smtClean="0"/>
              <a:t>Only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one</a:t>
            </a:r>
            <a:r>
              <a:rPr lang="de-CH" altLang="de-DE" dirty="0" smtClean="0"/>
              <a:t> CLK </a:t>
            </a:r>
            <a:r>
              <a:rPr lang="de-CH" altLang="de-DE" dirty="0" err="1" smtClean="0"/>
              <a:t>edge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later</a:t>
            </a:r>
            <a:r>
              <a:rPr lang="de-CH" altLang="de-DE" dirty="0" smtClean="0"/>
              <a:t>, also Q1 </a:t>
            </a:r>
            <a:r>
              <a:rPr lang="de-CH" altLang="de-DE" dirty="0" err="1" smtClean="0"/>
              <a:t>becomes</a:t>
            </a:r>
            <a:r>
              <a:rPr lang="de-CH" altLang="de-DE" dirty="0" smtClean="0"/>
              <a:t> high. The same </a:t>
            </a:r>
            <a:r>
              <a:rPr lang="de-CH" altLang="de-DE" dirty="0" err="1" smtClean="0"/>
              <a:t>repeats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for</a:t>
            </a:r>
            <a:r>
              <a:rPr lang="de-CH" altLang="de-DE" dirty="0" smtClean="0"/>
              <a:t> Q2 </a:t>
            </a:r>
            <a:r>
              <a:rPr lang="de-CH" altLang="de-DE" dirty="0" err="1" smtClean="0"/>
              <a:t>and</a:t>
            </a:r>
            <a:r>
              <a:rPr lang="de-CH" altLang="de-DE" dirty="0" smtClean="0"/>
              <a:t> Q3.</a:t>
            </a:r>
          </a:p>
          <a:p>
            <a:pPr marL="164918" indent="-164918">
              <a:buFontTx/>
              <a:buChar char="•"/>
            </a:pPr>
            <a:r>
              <a:rPr lang="de-CH" altLang="de-DE" dirty="0" smtClean="0"/>
              <a:t>The </a:t>
            </a:r>
            <a:r>
              <a:rPr lang="de-CH" altLang="de-DE" dirty="0" err="1" smtClean="0"/>
              <a:t>one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is</a:t>
            </a:r>
            <a:r>
              <a:rPr lang="de-CH" altLang="de-DE" dirty="0" smtClean="0"/>
              <a:t> «</a:t>
            </a:r>
            <a:r>
              <a:rPr lang="de-CH" altLang="de-DE" dirty="0" err="1" smtClean="0"/>
              <a:t>shifted</a:t>
            </a:r>
            <a:r>
              <a:rPr lang="de-CH" altLang="de-DE" dirty="0" smtClean="0"/>
              <a:t>» </a:t>
            </a:r>
            <a:r>
              <a:rPr lang="de-CH" altLang="de-DE" dirty="0" err="1" smtClean="0"/>
              <a:t>from</a:t>
            </a:r>
            <a:r>
              <a:rPr lang="de-CH" altLang="de-DE" dirty="0" smtClean="0"/>
              <a:t> FF </a:t>
            </a:r>
            <a:r>
              <a:rPr lang="de-CH" altLang="de-DE" dirty="0" err="1" smtClean="0"/>
              <a:t>to</a:t>
            </a:r>
            <a:r>
              <a:rPr lang="de-CH" altLang="de-DE" dirty="0" smtClean="0"/>
              <a:t> FF, </a:t>
            </a:r>
            <a:r>
              <a:rPr lang="de-CH" altLang="de-DE" dirty="0" err="1" smtClean="0"/>
              <a:t>that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is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why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we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call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this</a:t>
            </a:r>
            <a:r>
              <a:rPr lang="de-CH" altLang="de-DE" dirty="0" smtClean="0"/>
              <a:t> a </a:t>
            </a:r>
            <a:r>
              <a:rPr lang="de-CH" altLang="de-DE" dirty="0" err="1" smtClean="0"/>
              <a:t>shift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register</a:t>
            </a:r>
            <a:endParaRPr lang="de-CH" altLang="de-DE" dirty="0" smtClean="0"/>
          </a:p>
          <a:p>
            <a:pPr marL="164918" indent="-164918">
              <a:buFontTx/>
              <a:buChar char="•"/>
            </a:pPr>
            <a:r>
              <a:rPr lang="de-CH" altLang="de-DE" dirty="0" err="1" smtClean="0"/>
              <a:t>It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is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importand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to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note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that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how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Shift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register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is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shown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here</a:t>
            </a:r>
            <a:r>
              <a:rPr lang="de-CH" altLang="de-DE" dirty="0" smtClean="0"/>
              <a:t>,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MSB </a:t>
            </a:r>
            <a:r>
              <a:rPr lang="de-CH" altLang="de-DE" dirty="0" err="1" smtClean="0"/>
              <a:t>is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contrary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to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usual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drawings</a:t>
            </a:r>
            <a:r>
              <a:rPr lang="de-CH" altLang="de-DE" dirty="0" smtClean="0"/>
              <a:t>, on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right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and</a:t>
            </a:r>
            <a:r>
              <a:rPr lang="de-CH" altLang="de-DE" dirty="0" smtClean="0"/>
              <a:t> LSB on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left</a:t>
            </a:r>
            <a:r>
              <a:rPr lang="de-CH" altLang="de-DE" dirty="0" smtClean="0"/>
              <a:t>. This </a:t>
            </a:r>
            <a:r>
              <a:rPr lang="de-CH" altLang="de-DE" dirty="0" err="1" smtClean="0"/>
              <a:t>is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because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D </a:t>
            </a:r>
            <a:r>
              <a:rPr lang="de-CH" altLang="de-DE" dirty="0" err="1" smtClean="0"/>
              <a:t>input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of</a:t>
            </a:r>
            <a:r>
              <a:rPr lang="de-CH" altLang="de-DE" dirty="0" smtClean="0"/>
              <a:t> FF </a:t>
            </a:r>
            <a:r>
              <a:rPr lang="de-CH" altLang="de-DE" dirty="0" err="1" smtClean="0"/>
              <a:t>are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mostly</a:t>
            </a:r>
            <a:r>
              <a:rPr lang="de-CH" altLang="de-DE" dirty="0" smtClean="0"/>
              <a:t> on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left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side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of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the</a:t>
            </a:r>
            <a:r>
              <a:rPr lang="de-CH" altLang="de-DE" dirty="0" smtClean="0"/>
              <a:t> FF </a:t>
            </a:r>
            <a:r>
              <a:rPr lang="de-CH" altLang="de-DE" dirty="0" err="1" smtClean="0"/>
              <a:t>and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we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read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from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left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to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right</a:t>
            </a:r>
            <a:r>
              <a:rPr lang="de-CH" altLang="de-DE" dirty="0" smtClean="0"/>
              <a:t>.</a:t>
            </a:r>
            <a:endParaRPr lang="en-US" altLang="de-DE" dirty="0" smtClean="0"/>
          </a:p>
        </p:txBody>
      </p:sp>
      <p:sp>
        <p:nvSpPr>
          <p:cNvPr id="3994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1pPr>
            <a:lvl2pPr marL="714644" indent="-274863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2pPr>
            <a:lvl3pPr marL="109945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3pPr>
            <a:lvl4pPr marL="153923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4pPr>
            <a:lvl5pPr marL="1979013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241879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6pPr>
            <a:lvl7pPr marL="285857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7pPr>
            <a:lvl8pPr marL="3298355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8pPr>
            <a:lvl9pPr marL="3738136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164356F4-04BE-4129-A6EA-0F4DFEDB0543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23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968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de-DE" smtClean="0"/>
          </a:p>
        </p:txBody>
      </p:sp>
      <p:sp>
        <p:nvSpPr>
          <p:cNvPr id="43012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1pPr>
            <a:lvl2pPr marL="714644" indent="-274863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2pPr>
            <a:lvl3pPr marL="109945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3pPr>
            <a:lvl4pPr marL="153923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4pPr>
            <a:lvl5pPr marL="1979013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241879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6pPr>
            <a:lvl7pPr marL="285857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7pPr>
            <a:lvl8pPr marL="3298355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8pPr>
            <a:lvl9pPr marL="3738136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B5D5DA48-EA61-4C5E-9046-2ACD0AA082FE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24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52475" y="750888"/>
            <a:ext cx="5289550" cy="37417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933" indent="-171933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>
                <a:solidFill>
                  <a:srgbClr val="1F497D"/>
                </a:solidFill>
              </a:rPr>
              <a:pPr>
                <a:defRPr/>
              </a:pPr>
              <a:t>2</a:t>
            </a:fld>
            <a:endParaRPr lang="de-DE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69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18" indent="-164918">
              <a:buFontTx/>
              <a:buChar char="•"/>
            </a:pPr>
            <a:r>
              <a:rPr lang="de-CH" altLang="de-DE" smtClean="0"/>
              <a:t>On a Parallel Data transfer, the Nibble or Byte that needs to be transferred consists of paralle birs eg. Q0-Q3</a:t>
            </a:r>
          </a:p>
          <a:p>
            <a:pPr marL="164918" indent="-164918">
              <a:buFontTx/>
              <a:buChar char="•"/>
            </a:pPr>
            <a:r>
              <a:rPr lang="de-CH" altLang="de-DE" smtClean="0"/>
              <a:t>On a Serial Data transfer, the Data are transfered sequentially on after another, often accompanied by a clock</a:t>
            </a:r>
            <a:endParaRPr lang="en-US" altLang="de-DE" smtClean="0"/>
          </a:p>
        </p:txBody>
      </p:sp>
      <p:sp>
        <p:nvSpPr>
          <p:cNvPr id="47108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1pPr>
            <a:lvl2pPr marL="714644" indent="-274863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2pPr>
            <a:lvl3pPr marL="109945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3pPr>
            <a:lvl4pPr marL="153923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4pPr>
            <a:lvl5pPr marL="1979013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241879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6pPr>
            <a:lvl7pPr marL="285857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7pPr>
            <a:lvl8pPr marL="3298355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8pPr>
            <a:lvl9pPr marL="3738136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AF9BB179-39F3-4076-BC88-E8C2DB41F984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25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18" indent="-164918">
              <a:buFontTx/>
              <a:buChar char="•"/>
            </a:pPr>
            <a:r>
              <a:rPr lang="de-CH" altLang="de-DE" smtClean="0"/>
              <a:t>The input of D-FF are connected to Multiplexers. With the Multiplexer one can choose whether the D Input of a FF is connected to the Q output of the previous FF or (shift Register Mode), or a direct paralle inpuz D0-D3</a:t>
            </a:r>
            <a:endParaRPr lang="en-US" altLang="de-DE" smtClean="0"/>
          </a:p>
        </p:txBody>
      </p:sp>
      <p:sp>
        <p:nvSpPr>
          <p:cNvPr id="48132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1pPr>
            <a:lvl2pPr marL="714644" indent="-274863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2pPr>
            <a:lvl3pPr marL="109945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3pPr>
            <a:lvl4pPr marL="153923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4pPr>
            <a:lvl5pPr marL="1979013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241879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6pPr>
            <a:lvl7pPr marL="285857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7pPr>
            <a:lvl8pPr marL="3298355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8pPr>
            <a:lvl9pPr marL="3738136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1058C3CB-638B-40EB-BC89-E4B2AE5E32B4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26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1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18" indent="-164918">
              <a:buFontTx/>
              <a:buChar char="•"/>
            </a:pPr>
            <a:r>
              <a:rPr lang="de-CH" altLang="de-DE" smtClean="0"/>
              <a:t>The following example is a so called «linear shift register» built from a 4-bit shift register. In the 4-bit example, the last MSB of the shift register are xored and fed back to the shift register input.</a:t>
            </a:r>
          </a:p>
          <a:p>
            <a:pPr marL="164918" indent="-164918">
              <a:buFontTx/>
              <a:buChar char="•"/>
            </a:pPr>
            <a:r>
              <a:rPr lang="de-CH" altLang="de-DE" smtClean="0"/>
              <a:t>Linear shift registers are possible with more than 4-bits, but the feed back logic is different.</a:t>
            </a:r>
            <a:endParaRPr lang="en-US" altLang="de-DE" smtClean="0"/>
          </a:p>
        </p:txBody>
      </p:sp>
      <p:sp>
        <p:nvSpPr>
          <p:cNvPr id="57348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1pPr>
            <a:lvl2pPr marL="714644" indent="-274863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2pPr>
            <a:lvl3pPr marL="109945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3pPr>
            <a:lvl4pPr marL="153923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4pPr>
            <a:lvl5pPr marL="1979013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241879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6pPr>
            <a:lvl7pPr marL="285857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7pPr>
            <a:lvl8pPr marL="3298355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8pPr>
            <a:lvl9pPr marL="3738136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9FFC2000-3E76-4726-8C26-A21755EF8378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28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18" indent="-164918">
              <a:buFontTx/>
              <a:buChar char="•"/>
            </a:pPr>
            <a:r>
              <a:rPr lang="de-CH" altLang="de-DE" smtClean="0"/>
              <a:t>The sequenz of a linear shift register is random considerung the values the 4-bits represent</a:t>
            </a:r>
          </a:p>
          <a:p>
            <a:pPr marL="164918" indent="-164918">
              <a:buFontTx/>
              <a:buChar char="•"/>
            </a:pPr>
            <a:r>
              <a:rPr lang="de-CH" altLang="de-DE" smtClean="0"/>
              <a:t>If the Q outputs of the linear shift register would be connected to a D/A convertre, the output would be white noise</a:t>
            </a:r>
          </a:p>
          <a:p>
            <a:pPr marL="164918" indent="-164918">
              <a:buFontTx/>
              <a:buChar char="•"/>
            </a:pPr>
            <a:r>
              <a:rPr lang="de-CH" altLang="de-DE" smtClean="0"/>
              <a:t>Of course the randomnes repeats after 2n-1 states</a:t>
            </a:r>
            <a:endParaRPr lang="en-US" altLang="de-DE" smtClean="0"/>
          </a:p>
        </p:txBody>
      </p:sp>
      <p:sp>
        <p:nvSpPr>
          <p:cNvPr id="58372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1pPr>
            <a:lvl2pPr marL="714644" indent="-274863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2pPr>
            <a:lvl3pPr marL="109945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3pPr>
            <a:lvl4pPr marL="153923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4pPr>
            <a:lvl5pPr marL="1979013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241879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6pPr>
            <a:lvl7pPr marL="285857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7pPr>
            <a:lvl8pPr marL="3298355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8pPr>
            <a:lvl9pPr marL="3738136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74CE8E32-277D-449D-8B08-ED955A2DC83A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29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106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18" indent="-164918">
              <a:buFontTx/>
              <a:buChar char="•"/>
            </a:pPr>
            <a:r>
              <a:rPr lang="de-CH" altLang="de-DE" smtClean="0"/>
              <a:t>Is a table how linear Shift Registers can be built from 3 to 20 bits.</a:t>
            </a:r>
            <a:endParaRPr lang="en-US" altLang="de-DE" smtClean="0"/>
          </a:p>
        </p:txBody>
      </p:sp>
      <p:sp>
        <p:nvSpPr>
          <p:cNvPr id="6042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1pPr>
            <a:lvl2pPr marL="714644" indent="-274863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2pPr>
            <a:lvl3pPr marL="109945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3pPr>
            <a:lvl4pPr marL="153923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4pPr>
            <a:lvl5pPr marL="1979013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241879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6pPr>
            <a:lvl7pPr marL="285857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7pPr>
            <a:lvl8pPr marL="3298355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8pPr>
            <a:lvl9pPr marL="3738136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38732F6C-B083-4D3D-B2F6-EA001C7B503C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30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33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18" indent="-164918">
              <a:buFontTx/>
              <a:buChar char="•"/>
            </a:pPr>
            <a:r>
              <a:rPr lang="de-CH" altLang="de-DE" smtClean="0"/>
              <a:t>The following example is a so called «linear shift register» built from a 4-bit shift register. In the 4-bit example, the last MSB of the shift register are xored and fed back to the shift register input.</a:t>
            </a:r>
          </a:p>
          <a:p>
            <a:pPr marL="164918" indent="-164918">
              <a:buFontTx/>
              <a:buChar char="•"/>
            </a:pPr>
            <a:r>
              <a:rPr lang="de-CH" altLang="de-DE" smtClean="0"/>
              <a:t>Linear shift registers are possible with more than 4-bits, but the feed back logic is different.</a:t>
            </a:r>
            <a:endParaRPr lang="en-US" altLang="de-DE" smtClean="0"/>
          </a:p>
        </p:txBody>
      </p:sp>
      <p:sp>
        <p:nvSpPr>
          <p:cNvPr id="57348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1pPr>
            <a:lvl2pPr marL="714644" indent="-274863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2pPr>
            <a:lvl3pPr marL="109945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3pPr>
            <a:lvl4pPr marL="1539232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4pPr>
            <a:lvl5pPr marL="1979013" indent="-219890" defTabSz="929953" eaLnBrk="0" hangingPunct="0"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241879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6pPr>
            <a:lvl7pPr marL="2858574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7pPr>
            <a:lvl8pPr marL="3298355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8pPr>
            <a:lvl9pPr marL="3738136" indent="-219890" defTabSz="929953" eaLnBrk="0" fontAlgn="base" hangingPunct="0">
              <a:lnSpc>
                <a:spcPts val="3078"/>
              </a:lnSpc>
              <a:spcBef>
                <a:spcPct val="0"/>
              </a:spcBef>
              <a:spcAft>
                <a:spcPts val="1539"/>
              </a:spcAft>
              <a:defRPr sz="27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9FFC2000-3E76-4726-8C26-A21755EF8378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31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48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7691" indent="-177691">
              <a:buFontTx/>
              <a:buChar char="•"/>
            </a:pPr>
            <a:r>
              <a:rPr lang="de-CH" altLang="de-DE" smtClean="0"/>
              <a:t>Finite state machines are «intelligent» controllers </a:t>
            </a:r>
          </a:p>
          <a:p>
            <a:pPr marL="177691" indent="-177691">
              <a:buFontTx/>
              <a:buChar char="•"/>
            </a:pPr>
            <a:r>
              <a:rPr lang="de-CH" altLang="de-DE" smtClean="0"/>
              <a:t>They are very similar to counters. The simplest form is a counter which direction can be controlled by an external signal</a:t>
            </a:r>
          </a:p>
          <a:p>
            <a:pPr marL="177691" indent="-177691">
              <a:buFontTx/>
              <a:buChar char="•"/>
            </a:pPr>
            <a:r>
              <a:rPr lang="de-CH" altLang="de-DE" smtClean="0"/>
              <a:t>FSMs are active Circuits and the engines which drive Bus Interfaces</a:t>
            </a:r>
          </a:p>
          <a:p>
            <a:pPr marL="177691" indent="-177691">
              <a:buFontTx/>
              <a:buChar char="•"/>
            </a:pPr>
            <a:r>
              <a:rPr lang="de-CH" altLang="de-DE" smtClean="0"/>
              <a:t>A DMA is a circuit which actively reads data from one address range in a system and transfers it to another address range in the system, a FSM is the engine of a DMA</a:t>
            </a:r>
          </a:p>
        </p:txBody>
      </p:sp>
      <p:sp>
        <p:nvSpPr>
          <p:cNvPr id="2458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1pPr>
            <a:lvl2pPr marL="769993" indent="-296151"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2pPr>
            <a:lvl3pPr marL="1184605" indent="-236921"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3pPr>
            <a:lvl4pPr marL="1658447" indent="-236921"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4pPr>
            <a:lvl5pPr marL="2132289" indent="-236921"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5pPr>
            <a:lvl6pPr marL="2606131" indent="-236921" defTabSz="965783" eaLnBrk="0" fontAlgn="base" hangingPunct="0">
              <a:lnSpc>
                <a:spcPts val="3316"/>
              </a:lnSpc>
              <a:spcBef>
                <a:spcPct val="0"/>
              </a:spcBef>
              <a:spcAft>
                <a:spcPts val="1658"/>
              </a:spcAft>
              <a:defRPr sz="2900" b="1">
                <a:solidFill>
                  <a:schemeClr val="tx2"/>
                </a:solidFill>
                <a:latin typeface="Arial" charset="0"/>
              </a:defRPr>
            </a:lvl6pPr>
            <a:lvl7pPr marL="3079974" indent="-236921" defTabSz="965783" eaLnBrk="0" fontAlgn="base" hangingPunct="0">
              <a:lnSpc>
                <a:spcPts val="3316"/>
              </a:lnSpc>
              <a:spcBef>
                <a:spcPct val="0"/>
              </a:spcBef>
              <a:spcAft>
                <a:spcPts val="1658"/>
              </a:spcAft>
              <a:defRPr sz="2900" b="1">
                <a:solidFill>
                  <a:schemeClr val="tx2"/>
                </a:solidFill>
                <a:latin typeface="Arial" charset="0"/>
              </a:defRPr>
            </a:lvl7pPr>
            <a:lvl8pPr marL="3553816" indent="-236921" defTabSz="965783" eaLnBrk="0" fontAlgn="base" hangingPunct="0">
              <a:lnSpc>
                <a:spcPts val="3316"/>
              </a:lnSpc>
              <a:spcBef>
                <a:spcPct val="0"/>
              </a:spcBef>
              <a:spcAft>
                <a:spcPts val="1658"/>
              </a:spcAft>
              <a:defRPr sz="2900" b="1">
                <a:solidFill>
                  <a:schemeClr val="tx2"/>
                </a:solidFill>
                <a:latin typeface="Arial" charset="0"/>
              </a:defRPr>
            </a:lvl8pPr>
            <a:lvl9pPr marL="4027658" indent="-236921" defTabSz="965783" eaLnBrk="0" fontAlgn="base" hangingPunct="0">
              <a:lnSpc>
                <a:spcPts val="3316"/>
              </a:lnSpc>
              <a:spcBef>
                <a:spcPct val="0"/>
              </a:spcBef>
              <a:spcAft>
                <a:spcPts val="1658"/>
              </a:spcAft>
              <a:defRPr sz="2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D6CA9CC8-A139-4FE4-9D8B-094E4591E5FC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34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87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7691" indent="-177691">
              <a:buFontTx/>
              <a:buChar char="•"/>
            </a:pPr>
            <a:r>
              <a:rPr lang="de-CH" altLang="de-DE" smtClean="0"/>
              <a:t>The logic in front of the memory is called «Ansteuerlogic» becuase it calculates the next state out of the current state</a:t>
            </a:r>
          </a:p>
          <a:p>
            <a:pPr marL="177691" indent="-177691">
              <a:buFontTx/>
              <a:buChar char="•"/>
            </a:pPr>
            <a:r>
              <a:rPr lang="de-CH" altLang="de-DE" smtClean="0"/>
              <a:t>In moost cases there is not only one controll signal, but several, the control signals are called «Eingangsvector» E. Signal bundles are often called Vectors</a:t>
            </a:r>
          </a:p>
          <a:p>
            <a:pPr marL="177691" indent="-177691">
              <a:buFontTx/>
              <a:buChar char="•"/>
            </a:pPr>
            <a:r>
              <a:rPr lang="de-CH" altLang="de-DE" smtClean="0"/>
              <a:t>Z is the actual state or «Zustandsvector» at actual Time</a:t>
            </a:r>
          </a:p>
          <a:p>
            <a:pPr marL="177691" indent="-177691">
              <a:buFontTx/>
              <a:buChar char="•"/>
            </a:pPr>
            <a:endParaRPr lang="en-US" altLang="de-DE" smtClean="0"/>
          </a:p>
        </p:txBody>
      </p:sp>
      <p:sp>
        <p:nvSpPr>
          <p:cNvPr id="2970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1pPr>
            <a:lvl2pPr marL="769993" indent="-296151"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2pPr>
            <a:lvl3pPr marL="1184605" indent="-236921"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3pPr>
            <a:lvl4pPr marL="1658447" indent="-236921"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4pPr>
            <a:lvl5pPr marL="2132289" indent="-236921" defTabSz="965783" eaLnBrk="0" hangingPunct="0">
              <a:defRPr sz="2900" b="1">
                <a:solidFill>
                  <a:schemeClr val="tx2"/>
                </a:solidFill>
                <a:latin typeface="Arial" charset="0"/>
              </a:defRPr>
            </a:lvl5pPr>
            <a:lvl6pPr marL="2606131" indent="-236921" defTabSz="965783" eaLnBrk="0" fontAlgn="base" hangingPunct="0">
              <a:lnSpc>
                <a:spcPts val="3316"/>
              </a:lnSpc>
              <a:spcBef>
                <a:spcPct val="0"/>
              </a:spcBef>
              <a:spcAft>
                <a:spcPts val="1658"/>
              </a:spcAft>
              <a:defRPr sz="2900" b="1">
                <a:solidFill>
                  <a:schemeClr val="tx2"/>
                </a:solidFill>
                <a:latin typeface="Arial" charset="0"/>
              </a:defRPr>
            </a:lvl6pPr>
            <a:lvl7pPr marL="3079974" indent="-236921" defTabSz="965783" eaLnBrk="0" fontAlgn="base" hangingPunct="0">
              <a:lnSpc>
                <a:spcPts val="3316"/>
              </a:lnSpc>
              <a:spcBef>
                <a:spcPct val="0"/>
              </a:spcBef>
              <a:spcAft>
                <a:spcPts val="1658"/>
              </a:spcAft>
              <a:defRPr sz="2900" b="1">
                <a:solidFill>
                  <a:schemeClr val="tx2"/>
                </a:solidFill>
                <a:latin typeface="Arial" charset="0"/>
              </a:defRPr>
            </a:lvl7pPr>
            <a:lvl8pPr marL="3553816" indent="-236921" defTabSz="965783" eaLnBrk="0" fontAlgn="base" hangingPunct="0">
              <a:lnSpc>
                <a:spcPts val="3316"/>
              </a:lnSpc>
              <a:spcBef>
                <a:spcPct val="0"/>
              </a:spcBef>
              <a:spcAft>
                <a:spcPts val="1658"/>
              </a:spcAft>
              <a:defRPr sz="2900" b="1">
                <a:solidFill>
                  <a:schemeClr val="tx2"/>
                </a:solidFill>
                <a:latin typeface="Arial" charset="0"/>
              </a:defRPr>
            </a:lvl8pPr>
            <a:lvl9pPr marL="4027658" indent="-236921" defTabSz="965783" eaLnBrk="0" fontAlgn="base" hangingPunct="0">
              <a:lnSpc>
                <a:spcPts val="3316"/>
              </a:lnSpc>
              <a:spcBef>
                <a:spcPct val="0"/>
              </a:spcBef>
              <a:spcAft>
                <a:spcPts val="1658"/>
              </a:spcAft>
              <a:defRPr sz="2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5A39FF63-58D5-4941-9A77-F97AB3920C5C}" type="slidenum">
              <a:rPr lang="de-DE" altLang="de-DE" sz="1300" b="0">
                <a:solidFill>
                  <a:schemeClr val="tx1"/>
                </a:solidFill>
              </a:rPr>
              <a:pPr eaLnBrk="1" hangingPunct="1"/>
              <a:t>35</a:t>
            </a:fld>
            <a:endParaRPr lang="de-DE" altLang="de-DE" sz="13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897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6613" y="768350"/>
            <a:ext cx="542607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060" y="4861442"/>
            <a:ext cx="5207182" cy="46055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515" tIns="48257" rIns="96515" bIns="4825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4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52475" y="750888"/>
            <a:ext cx="5289550" cy="37417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933" indent="-171933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>
                <a:solidFill>
                  <a:srgbClr val="1F497D"/>
                </a:solidFill>
              </a:rPr>
              <a:pPr>
                <a:defRPr/>
              </a:pPr>
              <a:t>3</a:t>
            </a:fld>
            <a:endParaRPr lang="de-DE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43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52475" y="750888"/>
            <a:ext cx="5289550" cy="37417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933" indent="-171933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>
                <a:solidFill>
                  <a:srgbClr val="1F497D"/>
                </a:solidFill>
              </a:rPr>
              <a:pPr>
                <a:defRPr/>
              </a:pPr>
              <a:t>55</a:t>
            </a:fld>
            <a:endParaRPr lang="de-DE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4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48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19" indent="-164919">
              <a:buFont typeface="Arial" pitchFamily="34" charset="0"/>
              <a:buChar char="•"/>
            </a:pPr>
            <a:r>
              <a:rPr lang="de-CH" dirty="0" smtClean="0"/>
              <a:t>In a </a:t>
            </a:r>
            <a:r>
              <a:rPr lang="de-CH" dirty="0" err="1" smtClean="0"/>
              <a:t>system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several</a:t>
            </a:r>
            <a:r>
              <a:rPr lang="de-CH" dirty="0" smtClean="0"/>
              <a:t> </a:t>
            </a:r>
            <a:r>
              <a:rPr lang="de-CH" dirty="0" err="1" smtClean="0"/>
              <a:t>sources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an </a:t>
            </a:r>
            <a:r>
              <a:rPr lang="de-CH" dirty="0" err="1" smtClean="0"/>
              <a:t>alarm</a:t>
            </a:r>
            <a:r>
              <a:rPr lang="de-CH" dirty="0" smtClean="0"/>
              <a:t>.</a:t>
            </a:r>
            <a:r>
              <a:rPr lang="de-CH" baseline="0" dirty="0" smtClean="0"/>
              <a:t> </a:t>
            </a:r>
          </a:p>
          <a:p>
            <a:pPr marL="164919" indent="-164919">
              <a:buFont typeface="Arial" pitchFamily="34" charset="0"/>
              <a:buChar char="•"/>
            </a:pP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alarms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Priority</a:t>
            </a:r>
            <a:r>
              <a:rPr lang="de-CH" baseline="0" dirty="0" smtClean="0"/>
              <a:t> 1</a:t>
            </a:r>
          </a:p>
          <a:p>
            <a:pPr marL="164919" indent="-164919">
              <a:buFont typeface="Arial" pitchFamily="34" charset="0"/>
              <a:buChar char="•"/>
            </a:pPr>
            <a:r>
              <a:rPr lang="de-CH" baseline="0" dirty="0" smtClean="0"/>
              <a:t>The </a:t>
            </a:r>
            <a:r>
              <a:rPr lang="de-CH" baseline="0" dirty="0" err="1" smtClean="0"/>
              <a:t>indicator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supposed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ease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recognition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situation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several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alarms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time</a:t>
            </a:r>
          </a:p>
          <a:p>
            <a:pPr marL="164919" indent="-164919">
              <a:buFont typeface="Arial" pitchFamily="34" charset="0"/>
              <a:buChar char="•"/>
            </a:pPr>
            <a:r>
              <a:rPr lang="de-CH" baseline="0" dirty="0" smtClean="0"/>
              <a:t>E.g.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alarm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prio</a:t>
            </a:r>
            <a:r>
              <a:rPr lang="de-CH" baseline="0" dirty="0" smtClean="0"/>
              <a:t> 1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active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yellow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lamp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reports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minor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in additional an </a:t>
            </a:r>
            <a:r>
              <a:rPr lang="de-CH" baseline="0" dirty="0" err="1" smtClean="0"/>
              <a:t>alram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priorit</a:t>
            </a:r>
            <a:r>
              <a:rPr lang="de-CH" baseline="0" dirty="0" smtClean="0"/>
              <a:t> 1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activated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lamp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indicates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major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476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19" indent="-164919">
              <a:buFont typeface="Arial" pitchFamily="34" charset="0"/>
              <a:buChar char="•"/>
            </a:pPr>
            <a:r>
              <a:rPr lang="de-CH" dirty="0" smtClean="0"/>
              <a:t>The </a:t>
            </a:r>
            <a:r>
              <a:rPr lang="de-CH" dirty="0" err="1" smtClean="0"/>
              <a:t>priority</a:t>
            </a:r>
            <a:r>
              <a:rPr lang="de-CH" dirty="0" smtClean="0"/>
              <a:t> </a:t>
            </a:r>
            <a:r>
              <a:rPr lang="de-CH" dirty="0" err="1" smtClean="0"/>
              <a:t>example</a:t>
            </a:r>
            <a:r>
              <a:rPr lang="de-CH" dirty="0" smtClean="0"/>
              <a:t> </a:t>
            </a:r>
            <a:r>
              <a:rPr lang="de-CH" dirty="0" err="1" smtClean="0"/>
              <a:t>represents</a:t>
            </a:r>
            <a:r>
              <a:rPr lang="de-CH" dirty="0" smtClean="0"/>
              <a:t> an </a:t>
            </a:r>
            <a:r>
              <a:rPr lang="de-CH" dirty="0" err="1" smtClean="0"/>
              <a:t>incomplete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 </a:t>
            </a:r>
            <a:r>
              <a:rPr lang="de-CH" dirty="0" err="1" smtClean="0"/>
              <a:t>table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545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19" indent="-164919">
              <a:buFont typeface="Arial" pitchFamily="34" charset="0"/>
              <a:buChar char="•"/>
            </a:pPr>
            <a:r>
              <a:rPr lang="de-CH" dirty="0" err="1" smtClean="0"/>
              <a:t>When</a:t>
            </a:r>
            <a:r>
              <a:rPr lang="de-CH" dirty="0" smtClean="0"/>
              <a:t> </a:t>
            </a:r>
            <a:r>
              <a:rPr lang="de-CH" dirty="0" err="1" smtClean="0"/>
              <a:t>synthesized</a:t>
            </a:r>
            <a:r>
              <a:rPr lang="de-CH" dirty="0" smtClean="0"/>
              <a:t>, </a:t>
            </a:r>
            <a:r>
              <a:rPr lang="de-CH" dirty="0" err="1" smtClean="0"/>
              <a:t>the</a:t>
            </a:r>
            <a:r>
              <a:rPr lang="de-CH" dirty="0" smtClean="0"/>
              <a:t> IF-THEN-ELSE </a:t>
            </a:r>
            <a:r>
              <a:rPr lang="de-CH" dirty="0" err="1" smtClean="0"/>
              <a:t>again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synthesis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step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transformed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multiplexers</a:t>
            </a:r>
            <a:r>
              <a:rPr lang="de-CH" baseline="0" dirty="0" smtClean="0"/>
              <a:t>.</a:t>
            </a:r>
          </a:p>
          <a:p>
            <a:pPr marL="164919" indent="-164919">
              <a:buFont typeface="Arial" pitchFamily="34" charset="0"/>
              <a:buChar char="•"/>
            </a:pPr>
            <a:r>
              <a:rPr lang="de-CH" baseline="0" dirty="0" smtClean="0"/>
              <a:t>The </a:t>
            </a:r>
            <a:r>
              <a:rPr lang="de-CH" baseline="0" dirty="0" err="1" smtClean="0"/>
              <a:t>lines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higher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priority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output</a:t>
            </a:r>
            <a:endParaRPr lang="de-CH" baseline="0" dirty="0" smtClean="0"/>
          </a:p>
          <a:p>
            <a:pPr marL="164919" indent="-164919">
              <a:buFont typeface="Arial" pitchFamily="34" charset="0"/>
              <a:buChar char="•"/>
            </a:pPr>
            <a:r>
              <a:rPr lang="de-CH" baseline="0" dirty="0" smtClean="0"/>
              <a:t>As </a:t>
            </a:r>
            <a:r>
              <a:rPr lang="de-CH" baseline="0" dirty="0" err="1" smtClean="0"/>
              <a:t>further</a:t>
            </a:r>
            <a:r>
              <a:rPr lang="de-CH" baseline="0" dirty="0" smtClean="0"/>
              <a:t> down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IF-THN-ELSE </a:t>
            </a:r>
            <a:r>
              <a:rPr lang="de-CH" baseline="0" dirty="0" err="1" smtClean="0"/>
              <a:t>lines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outputs</a:t>
            </a:r>
            <a:r>
              <a:rPr lang="de-CH" baseline="0" dirty="0" smtClean="0"/>
              <a:t>. The prio3 </a:t>
            </a:r>
            <a:r>
              <a:rPr lang="de-CH" baseline="0" dirty="0" err="1" smtClean="0"/>
              <a:t>signal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pass </a:t>
            </a:r>
            <a:r>
              <a:rPr lang="de-CH" baseline="0" dirty="0" err="1" smtClean="0"/>
              <a:t>through</a:t>
            </a:r>
            <a:r>
              <a:rPr lang="de-CH" baseline="0" dirty="0" smtClean="0"/>
              <a:t> 2 </a:t>
            </a:r>
            <a:r>
              <a:rPr lang="de-CH" baseline="0" dirty="0" err="1" smtClean="0"/>
              <a:t>levels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multiplexers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2543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36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0922" indent="-170922">
              <a:buFont typeface="Arial" pitchFamily="34" charset="0"/>
              <a:buChar char="•"/>
            </a:pPr>
            <a:r>
              <a:rPr lang="de-CH" dirty="0" smtClean="0"/>
              <a:t>A CASE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method</a:t>
            </a:r>
            <a:r>
              <a:rPr lang="de-CH" dirty="0" smtClean="0"/>
              <a:t> in VHDL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describe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combinatorial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logic</a:t>
            </a:r>
            <a:endParaRPr lang="de-CH" baseline="0" dirty="0" smtClean="0"/>
          </a:p>
          <a:p>
            <a:pPr marL="170922" indent="-170922">
              <a:buFont typeface="Arial" pitchFamily="34" charset="0"/>
              <a:buChar char="•"/>
            </a:pPr>
            <a:r>
              <a:rPr lang="de-CH" baseline="0" dirty="0" smtClean="0"/>
              <a:t>Case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very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similar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truth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vector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description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Input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truth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table</a:t>
            </a:r>
            <a:endParaRPr lang="de-CH" baseline="0" dirty="0" smtClean="0"/>
          </a:p>
          <a:p>
            <a:pPr marL="170922" indent="-170922">
              <a:buFont typeface="Arial" pitchFamily="34" charset="0"/>
              <a:buChar char="•"/>
            </a:pPr>
            <a:r>
              <a:rPr lang="de-CH" baseline="0" dirty="0" err="1" smtClean="0"/>
              <a:t>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entry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line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begins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«WHEN» </a:t>
            </a:r>
            <a:r>
              <a:rPr lang="de-CH" baseline="0" dirty="0" err="1" smtClean="0"/>
              <a:t>describes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behavoiour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trutj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table</a:t>
            </a:r>
            <a:endParaRPr lang="de-CH" baseline="0" dirty="0" smtClean="0"/>
          </a:p>
          <a:p>
            <a:pPr marL="170922" indent="-170922">
              <a:buFont typeface="Arial" pitchFamily="34" charset="0"/>
              <a:buChar char="•"/>
            </a:pPr>
            <a:r>
              <a:rPr lang="de-CH" baseline="0" dirty="0" err="1" smtClean="0"/>
              <a:t>If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truth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listed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complete</a:t>
            </a:r>
            <a:r>
              <a:rPr lang="de-CH" baseline="0" dirty="0" smtClean="0"/>
              <a:t>  (in </a:t>
            </a:r>
            <a:r>
              <a:rPr lang="de-CH" baseline="0" dirty="0" err="1" smtClean="0"/>
              <a:t>most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cases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impossible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since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signal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not just 1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0 but als o Z, </a:t>
            </a:r>
            <a:r>
              <a:rPr lang="de-CH" baseline="0" smtClean="0"/>
              <a:t>x …)</a:t>
            </a:r>
            <a:br>
              <a:rPr lang="de-CH" baseline="0" smtClean="0"/>
            </a:br>
            <a:r>
              <a:rPr lang="de-CH" baseline="0" smtClean="0"/>
              <a:t>WHEN </a:t>
            </a:r>
            <a:r>
              <a:rPr lang="de-CH" baseline="0" dirty="0" smtClean="0"/>
              <a:t>OTHERS </a:t>
            </a:r>
            <a:r>
              <a:rPr lang="de-CH" baseline="0" dirty="0" err="1" smtClean="0"/>
              <a:t>covers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thos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unlisted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combinations</a:t>
            </a:r>
            <a:r>
              <a:rPr lang="de-CH" baseline="0" dirty="0" smtClean="0"/>
              <a:t>. The </a:t>
            </a:r>
            <a:r>
              <a:rPr lang="de-CH" baseline="0" dirty="0" err="1" smtClean="0"/>
              <a:t>compiler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checks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combinations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listed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82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19" indent="-164919">
              <a:buFont typeface="Arial" pitchFamily="34" charset="0"/>
              <a:buChar char="•"/>
            </a:pPr>
            <a:r>
              <a:rPr lang="de-CH" dirty="0" smtClean="0"/>
              <a:t>The </a:t>
            </a:r>
            <a:r>
              <a:rPr lang="de-CH" dirty="0" err="1" smtClean="0"/>
              <a:t>transformation</a:t>
            </a:r>
            <a:r>
              <a:rPr lang="de-CH" dirty="0" smtClean="0"/>
              <a:t>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LCELLs </a:t>
            </a:r>
            <a:r>
              <a:rPr lang="de-CH" dirty="0" err="1" smtClean="0"/>
              <a:t>happens</a:t>
            </a:r>
            <a:r>
              <a:rPr lang="de-CH" dirty="0" smtClean="0"/>
              <a:t> in </a:t>
            </a:r>
            <a:r>
              <a:rPr lang="de-CH" dirty="0" err="1" smtClean="0"/>
              <a:t>several</a:t>
            </a:r>
            <a:r>
              <a:rPr lang="de-CH" dirty="0" smtClean="0"/>
              <a:t> </a:t>
            </a:r>
            <a:r>
              <a:rPr lang="de-CH" dirty="0" err="1" smtClean="0"/>
              <a:t>steps</a:t>
            </a:r>
            <a:endParaRPr lang="de-CH" dirty="0" smtClean="0"/>
          </a:p>
          <a:p>
            <a:pPr marL="164919" indent="-164919">
              <a:buFont typeface="Arial" pitchFamily="34" charset="0"/>
              <a:buChar char="•"/>
            </a:pPr>
            <a:r>
              <a:rPr lang="de-CH" dirty="0" smtClean="0"/>
              <a:t>First </a:t>
            </a:r>
            <a:r>
              <a:rPr lang="de-CH" dirty="0" err="1" smtClean="0"/>
              <a:t>step</a:t>
            </a:r>
            <a:r>
              <a:rPr lang="de-CH" dirty="0" smtClean="0"/>
              <a:t>: The </a:t>
            </a:r>
            <a:r>
              <a:rPr lang="de-CH" dirty="0" err="1" smtClean="0"/>
              <a:t>synthesizer</a:t>
            </a:r>
            <a:r>
              <a:rPr lang="de-CH" dirty="0" smtClean="0"/>
              <a:t> </a:t>
            </a:r>
            <a:r>
              <a:rPr lang="de-CH" dirty="0" err="1" smtClean="0"/>
              <a:t>transforms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CASE </a:t>
            </a:r>
            <a:r>
              <a:rPr lang="de-CH" dirty="0" err="1" smtClean="0"/>
              <a:t>statement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Multiplexers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79CC26-194B-46BD-B17B-BF2AFA1E321A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9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2800"/>
            </a:lvl1pPr>
            <a:lvl2pPr marL="705600">
              <a:lnSpc>
                <a:spcPct val="100000"/>
              </a:lnSpc>
              <a:spcAft>
                <a:spcPts val="0"/>
              </a:spcAft>
              <a:defRPr/>
            </a:lvl2pPr>
            <a:lvl3pPr marL="972000">
              <a:lnSpc>
                <a:spcPct val="100000"/>
              </a:lnSpc>
              <a:spcBef>
                <a:spcPts val="0"/>
              </a:spcBef>
              <a:defRPr b="1">
                <a:latin typeface="Courier New"/>
                <a:cs typeface="Courier New"/>
              </a:defRPr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263AA-4099-402A-9BD4-E64EEC1C01F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95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B6194-9973-4949-853E-5F6238814B3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74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A0B962-CF32-4157-B356-6F333258DF8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217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>
            <a:lvl1pPr>
              <a:defRPr sz="4410" baseline="0">
                <a:solidFill>
                  <a:srgbClr val="0064A6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5390" y="4284716"/>
            <a:ext cx="8254000" cy="193232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504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8DB70-1507-46B5-AA9C-85EDE9D82189}" type="datetimeFigureOut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08.03.2018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94765-FF1B-4B26-8783-DEEFE7648441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3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5407" y="628650"/>
            <a:ext cx="7558087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5406" y="1798638"/>
            <a:ext cx="9644045" cy="46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Textmasterformate durch Klicken bearbeiten</a:t>
            </a:r>
          </a:p>
          <a:p>
            <a:pPr lvl="1"/>
            <a:r>
              <a:rPr lang="de-CH" dirty="0" smtClean="0"/>
              <a:t>Zweite Ebene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366838" y="7124700"/>
            <a:ext cx="1211262" cy="8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defTabSz="1042988">
              <a:lnSpc>
                <a:spcPts val="700"/>
              </a:lnSpc>
              <a:spcBef>
                <a:spcPts val="700"/>
              </a:spcBef>
              <a:spcAft>
                <a:spcPts val="700"/>
              </a:spcAft>
            </a:pPr>
            <a:r>
              <a:rPr lang="de-DE" sz="700" b="0">
                <a:solidFill>
                  <a:schemeClr val="tx1"/>
                </a:solidFill>
              </a:rPr>
              <a:t>Zürcher  Fachhochschule</a:t>
            </a:r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4325" y="7124700"/>
            <a:ext cx="1214438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42988">
              <a:lnSpc>
                <a:spcPct val="100000"/>
              </a:lnSpc>
              <a:spcAft>
                <a:spcPct val="0"/>
              </a:spcAft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067B76C-1CD8-46F1-8012-03A4082C60B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18" descr="zhaw_LO_d_blau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8" y="250825"/>
            <a:ext cx="10874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9" r:id="rId2"/>
    <p:sldLayoutId id="2147483791" r:id="rId3"/>
    <p:sldLayoutId id="2147483792" r:id="rId4"/>
  </p:sldLayoutIdLst>
  <p:hf hdr="0" ftr="0" dt="0"/>
  <p:txStyles>
    <p:titleStyle>
      <a:lvl1pPr algn="l" defTabSz="1042988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defTabSz="1042988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defTabSz="1042988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defTabSz="1042988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defTabSz="1042988" rtl="0" fontAlgn="base">
        <a:lnSpc>
          <a:spcPts val="32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defTabSz="1042988" rtl="0" fontAlgn="base">
        <a:lnSpc>
          <a:spcPts val="32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defTabSz="1042988" rtl="0" fontAlgn="base">
        <a:lnSpc>
          <a:spcPts val="32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defTabSz="1042988" rtl="0" fontAlgn="base">
        <a:lnSpc>
          <a:spcPts val="32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1042988" rtl="0" eaLnBrk="0" fontAlgn="base" hangingPunct="0">
        <a:lnSpc>
          <a:spcPts val="3200"/>
        </a:lnSpc>
        <a:spcBef>
          <a:spcPct val="0"/>
        </a:spcBef>
        <a:spcAft>
          <a:spcPts val="16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04850" indent="-341313" algn="l" defTabSz="1042988" rtl="0" eaLnBrk="0" fontAlgn="base" hangingPunct="0">
        <a:lnSpc>
          <a:spcPts val="2800"/>
        </a:lnSpc>
        <a:spcBef>
          <a:spcPct val="0"/>
        </a:spcBef>
        <a:spcAft>
          <a:spcPts val="1200"/>
        </a:spcAft>
        <a:buChar char="–"/>
        <a:defRPr sz="2400">
          <a:solidFill>
            <a:schemeClr val="tx1"/>
          </a:solidFill>
          <a:latin typeface="+mn-lt"/>
        </a:defRPr>
      </a:lvl2pPr>
      <a:lvl3pPr marL="1347788" indent="-261938" algn="l" defTabSz="1042988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3pPr>
      <a:lvl4pPr marL="1838325" indent="-260350" algn="l" defTabSz="1042988" rtl="0" eaLnBrk="0" fontAlgn="base" hangingPunct="0">
        <a:spcBef>
          <a:spcPct val="20000"/>
        </a:spcBef>
        <a:spcAft>
          <a:spcPct val="0"/>
        </a:spcAft>
        <a:buChar char="-"/>
        <a:defRPr sz="2400">
          <a:solidFill>
            <a:schemeClr val="tx1"/>
          </a:solidFill>
          <a:latin typeface="+mn-lt"/>
        </a:defRPr>
      </a:lvl4pPr>
      <a:lvl5pPr marL="2344738" indent="-258763" algn="l" defTabSz="1042988" rtl="0" eaLnBrk="0" fontAlgn="base" hangingPunct="0">
        <a:spcBef>
          <a:spcPct val="20000"/>
        </a:spcBef>
        <a:spcAft>
          <a:spcPct val="0"/>
        </a:spcAft>
        <a:buChar char="-"/>
        <a:defRPr sz="2400">
          <a:solidFill>
            <a:schemeClr val="tx1"/>
          </a:solidFill>
          <a:latin typeface="+mn-lt"/>
        </a:defRPr>
      </a:lvl5pPr>
      <a:lvl6pPr marL="2801938" indent="-258763" algn="l" defTabSz="1042988" rtl="0" fontAlgn="base">
        <a:spcBef>
          <a:spcPct val="20000"/>
        </a:spcBef>
        <a:spcAft>
          <a:spcPct val="0"/>
        </a:spcAft>
        <a:buChar char="-"/>
        <a:defRPr sz="2400">
          <a:solidFill>
            <a:schemeClr val="tx1"/>
          </a:solidFill>
          <a:latin typeface="+mn-lt"/>
        </a:defRPr>
      </a:lvl6pPr>
      <a:lvl7pPr marL="3259138" indent="-258763" algn="l" defTabSz="1042988" rtl="0" fontAlgn="base">
        <a:spcBef>
          <a:spcPct val="20000"/>
        </a:spcBef>
        <a:spcAft>
          <a:spcPct val="0"/>
        </a:spcAft>
        <a:buChar char="-"/>
        <a:defRPr sz="2400">
          <a:solidFill>
            <a:schemeClr val="tx1"/>
          </a:solidFill>
          <a:latin typeface="+mn-lt"/>
        </a:defRPr>
      </a:lvl7pPr>
      <a:lvl8pPr marL="3716338" indent="-258763" algn="l" defTabSz="1042988" rtl="0" fontAlgn="base">
        <a:spcBef>
          <a:spcPct val="20000"/>
        </a:spcBef>
        <a:spcAft>
          <a:spcPct val="0"/>
        </a:spcAft>
        <a:buChar char="-"/>
        <a:defRPr sz="2400">
          <a:solidFill>
            <a:schemeClr val="tx1"/>
          </a:solidFill>
          <a:latin typeface="+mn-lt"/>
        </a:defRPr>
      </a:lvl8pPr>
      <a:lvl9pPr marL="4173538" indent="-258763" algn="l" defTabSz="1042988" rtl="0" fontAlgn="base">
        <a:spcBef>
          <a:spcPct val="20000"/>
        </a:spcBef>
        <a:spcAft>
          <a:spcPct val="0"/>
        </a:spcAft>
        <a:buChar char="-"/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9816" y="634927"/>
            <a:ext cx="8569431" cy="873152"/>
          </a:xfrm>
        </p:spPr>
        <p:txBody>
          <a:bodyPr/>
          <a:lstStyle/>
          <a:p>
            <a:pPr eaLnBrk="1" hangingPunct="1"/>
            <a:r>
              <a:rPr lang="de-CH" sz="3087" dirty="0" smtClean="0"/>
              <a:t>VHDL_02:   More RTL Block Design</a:t>
            </a:r>
            <a:r>
              <a:rPr lang="de-CH" sz="3087" dirty="0"/>
              <a:t/>
            </a:r>
            <a:br>
              <a:rPr lang="de-CH" sz="3087" dirty="0"/>
            </a:br>
            <a:endParaRPr lang="de-CH" sz="3087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9817" y="1784206"/>
            <a:ext cx="8769748" cy="4862254"/>
          </a:xfrm>
        </p:spPr>
        <p:txBody>
          <a:bodyPr/>
          <a:lstStyle/>
          <a:p>
            <a:pPr eaLnBrk="1" hangingPunct="1"/>
            <a:r>
              <a:rPr lang="de-CH" sz="2756" dirty="0" smtClean="0">
                <a:latin typeface="Arial" charset="0"/>
              </a:rPr>
              <a:t>Topics</a:t>
            </a:r>
            <a:br>
              <a:rPr lang="de-CH" sz="2756" dirty="0" smtClean="0">
                <a:latin typeface="Arial" charset="0"/>
              </a:rPr>
            </a:br>
            <a:endParaRPr lang="de-CH" sz="2756" dirty="0">
              <a:latin typeface="Arial" charset="0"/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Using default statements for combinational </a:t>
            </a:r>
            <a:r>
              <a:rPr lang="en-GB" dirty="0" smtClean="0">
                <a:solidFill>
                  <a:srgbClr val="0070C0"/>
                </a:solidFill>
              </a:rPr>
              <a:t>processes</a:t>
            </a:r>
            <a:br>
              <a:rPr lang="en-GB" dirty="0" smtClean="0">
                <a:solidFill>
                  <a:srgbClr val="0070C0"/>
                </a:solidFill>
              </a:rPr>
            </a:br>
            <a:endParaRPr lang="de-CH" dirty="0">
              <a:solidFill>
                <a:srgbClr val="0070C0"/>
              </a:solidFill>
            </a:endParaRPr>
          </a:p>
          <a:p>
            <a:pPr lvl="1"/>
            <a:r>
              <a:rPr lang="en-GB" dirty="0" smtClean="0">
                <a:solidFill>
                  <a:srgbClr val="0070C0"/>
                </a:solidFill>
              </a:rPr>
              <a:t>Three types of RTL blocks: </a:t>
            </a:r>
          </a:p>
          <a:p>
            <a:pPr lvl="2"/>
            <a:r>
              <a:rPr lang="en-GB" dirty="0">
                <a:solidFill>
                  <a:srgbClr val="0070C0"/>
                </a:solidFill>
              </a:rPr>
              <a:t>	</a:t>
            </a:r>
            <a:r>
              <a:rPr lang="en-GB" dirty="0" smtClean="0">
                <a:solidFill>
                  <a:srgbClr val="0070C0"/>
                </a:solidFill>
              </a:rPr>
              <a:t>counters</a:t>
            </a:r>
          </a:p>
          <a:p>
            <a:pPr lvl="2"/>
            <a:r>
              <a:rPr lang="en-GB" dirty="0">
                <a:solidFill>
                  <a:srgbClr val="0070C0"/>
                </a:solidFill>
              </a:rPr>
              <a:t>	</a:t>
            </a:r>
            <a:r>
              <a:rPr lang="en-GB" dirty="0" smtClean="0">
                <a:solidFill>
                  <a:srgbClr val="0070C0"/>
                </a:solidFill>
              </a:rPr>
              <a:t>shift-registers</a:t>
            </a:r>
          </a:p>
          <a:p>
            <a:pPr lvl="2"/>
            <a:r>
              <a:rPr lang="en-GB" dirty="0">
                <a:solidFill>
                  <a:srgbClr val="0070C0"/>
                </a:solidFill>
              </a:rPr>
              <a:t>	</a:t>
            </a:r>
            <a:r>
              <a:rPr lang="en-GB" dirty="0" smtClean="0">
                <a:solidFill>
                  <a:srgbClr val="0070C0"/>
                </a:solidFill>
              </a:rPr>
              <a:t>finite state machines</a:t>
            </a:r>
            <a:br>
              <a:rPr lang="en-GB" dirty="0" smtClean="0">
                <a:solidFill>
                  <a:srgbClr val="0070C0"/>
                </a:solidFill>
              </a:rPr>
            </a:br>
            <a:endParaRPr lang="en-GB" dirty="0" smtClean="0">
              <a:solidFill>
                <a:srgbClr val="0070C0"/>
              </a:solidFill>
            </a:endParaRPr>
          </a:p>
          <a:p>
            <a:pPr lvl="1"/>
            <a:r>
              <a:rPr lang="de-CH" dirty="0" smtClean="0">
                <a:solidFill>
                  <a:srgbClr val="0070C0"/>
                </a:solidFill>
              </a:rPr>
              <a:t>UART- Receiver : </a:t>
            </a:r>
            <a:r>
              <a:rPr lang="de-CH" dirty="0" err="1" smtClean="0">
                <a:solidFill>
                  <a:srgbClr val="0070C0"/>
                </a:solidFill>
              </a:rPr>
              <a:t>requirements</a:t>
            </a:r>
            <a:r>
              <a:rPr lang="de-CH" dirty="0" smtClean="0">
                <a:solidFill>
                  <a:srgbClr val="0070C0"/>
                </a:solidFill>
              </a:rPr>
              <a:t> </a:t>
            </a:r>
            <a:r>
              <a:rPr lang="de-CH" dirty="0" err="1" smtClean="0">
                <a:solidFill>
                  <a:srgbClr val="0070C0"/>
                </a:solidFill>
              </a:rPr>
              <a:t>for</a:t>
            </a:r>
            <a:r>
              <a:rPr lang="de-CH" dirty="0" smtClean="0">
                <a:solidFill>
                  <a:srgbClr val="0070C0"/>
                </a:solidFill>
              </a:rPr>
              <a:t> design (Lab-2)</a:t>
            </a:r>
            <a:br>
              <a:rPr lang="de-CH" dirty="0" smtClean="0">
                <a:solidFill>
                  <a:srgbClr val="0070C0"/>
                </a:solidFill>
              </a:rPr>
            </a:br>
            <a:endParaRPr lang="de-CH" dirty="0">
              <a:solidFill>
                <a:srgbClr val="0070C0"/>
              </a:solidFill>
            </a:endParaRPr>
          </a:p>
          <a:p>
            <a:pPr lvl="1" eaLnBrk="1" hangingPunct="1"/>
            <a:r>
              <a:rPr lang="en-GB" dirty="0">
                <a:solidFill>
                  <a:srgbClr val="0070C0"/>
                </a:solidFill>
              </a:rPr>
              <a:t>Design Partitioning (divide and conquer :o)</a:t>
            </a:r>
            <a:endParaRPr lang="de-CH" dirty="0" smtClean="0">
              <a:solidFill>
                <a:srgbClr val="0064BA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9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>
          <a:xfrm>
            <a:off x="738884" y="575847"/>
            <a:ext cx="7559640" cy="710619"/>
          </a:xfrm>
        </p:spPr>
        <p:txBody>
          <a:bodyPr/>
          <a:lstStyle/>
          <a:p>
            <a:pPr eaLnBrk="1" hangingPunct="1"/>
            <a:r>
              <a:rPr lang="de-CH" dirty="0" smtClean="0">
                <a:latin typeface="Arial" charset="0"/>
                <a:cs typeface="Arial" charset="0"/>
              </a:rPr>
              <a:t>Multiplexer nach Synthese mit </a:t>
            </a:r>
            <a:r>
              <a:rPr lang="de-CH" dirty="0" err="1" smtClean="0">
                <a:latin typeface="Arial" charset="0"/>
                <a:cs typeface="Arial" charset="0"/>
              </a:rPr>
              <a:t>Quartus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51870" y="1270357"/>
            <a:ext cx="2210236" cy="483120"/>
          </a:xfrm>
          <a:prstGeom prst="rect">
            <a:avLst/>
          </a:prstGeom>
          <a:noFill/>
        </p:spPr>
        <p:txBody>
          <a:bodyPr wrap="none" lIns="104306" tIns="52153" rIns="104306" bIns="52153" rtlCol="0">
            <a:spAutoFit/>
          </a:bodyPr>
          <a:lstStyle/>
          <a:p>
            <a:r>
              <a:rPr lang="de-CH" sz="2400" dirty="0"/>
              <a:t>(RTL Ansicht)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88" y="1812501"/>
            <a:ext cx="5845996" cy="500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5644351" y="1658229"/>
            <a:ext cx="4852786" cy="1121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0000FF"/>
                </a:solidFill>
              </a:rPr>
              <a:t>Erster Schritt: </a:t>
            </a:r>
          </a:p>
          <a:p>
            <a:r>
              <a:rPr lang="de-CH" dirty="0" smtClean="0">
                <a:solidFill>
                  <a:srgbClr val="0000FF"/>
                </a:solidFill>
              </a:rPr>
              <a:t>Umwandlung in Multiplexer</a:t>
            </a:r>
            <a:endParaRPr lang="de-CH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F71C3ED1-90CF-4BDF-AAB6-B061894F8E2D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11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486160" y="3465596"/>
            <a:ext cx="9090025" cy="1530170"/>
          </a:xfrm>
          <a:solidFill>
            <a:srgbClr val="00B0F0"/>
          </a:solidFill>
        </p:spPr>
        <p:txBody>
          <a:bodyPr/>
          <a:lstStyle/>
          <a:p>
            <a:pPr marL="354013" indent="-354013">
              <a:lnSpc>
                <a:spcPct val="90000"/>
              </a:lnSpc>
              <a:defRPr/>
            </a:pPr>
            <a:r>
              <a:rPr lang="de-CH" sz="4000" b="0" dirty="0" smtClean="0">
                <a:solidFill>
                  <a:srgbClr val="0064BA"/>
                </a:solidFill>
              </a:rPr>
              <a:t/>
            </a:r>
            <a:br>
              <a:rPr lang="de-CH" sz="4000" b="0" dirty="0" smtClean="0">
                <a:solidFill>
                  <a:srgbClr val="0064BA"/>
                </a:solidFill>
              </a:rPr>
            </a:br>
            <a:r>
              <a:rPr lang="de-CH" sz="4000" dirty="0" err="1" smtClean="0">
                <a:solidFill>
                  <a:schemeClr val="tx1"/>
                </a:solidFill>
              </a:rPr>
              <a:t>Examples</a:t>
            </a:r>
            <a:r>
              <a:rPr lang="de-CH" sz="4000" dirty="0" smtClean="0">
                <a:solidFill>
                  <a:schemeClr val="tx1"/>
                </a:solidFill>
              </a:rPr>
              <a:t>:   Counters  </a:t>
            </a:r>
            <a:endParaRPr lang="de-CH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2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liennummernplatzhalter 2"/>
          <p:cNvSpPr txBox="1">
            <a:spLocks noGrp="1"/>
          </p:cNvSpPr>
          <p:nvPr/>
        </p:nvSpPr>
        <p:spPr bwMode="auto">
          <a:xfrm>
            <a:off x="9204325" y="7124700"/>
            <a:ext cx="12144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</a:pPr>
            <a:fld id="{FE3F9D2C-C46E-4E08-968C-EBE5F7433C97}" type="slidenum">
              <a:rPr lang="de-DE" altLang="de-DE" sz="900" b="0">
                <a:solidFill>
                  <a:schemeClr val="tx1"/>
                </a:solidFill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</a:pPr>
              <a:t>12</a:t>
            </a:fld>
            <a:endParaRPr lang="de-DE" altLang="de-DE" sz="900" b="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ChangeArrowheads="1"/>
          </p:cNvSpPr>
          <p:nvPr/>
        </p:nvSpPr>
        <p:spPr bwMode="auto">
          <a:xfrm>
            <a:off x="5435600" y="2016125"/>
            <a:ext cx="801688" cy="1344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4036" name="Rectangle 3"/>
          <p:cNvSpPr>
            <a:spLocks noChangeArrowheads="1"/>
          </p:cNvSpPr>
          <p:nvPr/>
        </p:nvSpPr>
        <p:spPr bwMode="auto">
          <a:xfrm>
            <a:off x="5346700" y="2100263"/>
            <a:ext cx="801688" cy="134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257800" y="2184400"/>
            <a:ext cx="801688" cy="134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5613400" y="2268538"/>
            <a:ext cx="4460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6059488" y="2436813"/>
            <a:ext cx="10699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257800" y="2689225"/>
            <a:ext cx="26670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 flipH="1">
            <a:off x="5257800" y="2855913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4989513" y="2855913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4989513" y="2436813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4456113" y="2436813"/>
            <a:ext cx="801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 flipH="1">
            <a:off x="4722813" y="2855913"/>
            <a:ext cx="5349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3563938" y="2436813"/>
            <a:ext cx="1693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49" name="Text Box 19"/>
          <p:cNvSpPr txBox="1">
            <a:spLocks noChangeArrowheads="1"/>
          </p:cNvSpPr>
          <p:nvPr/>
        </p:nvSpPr>
        <p:spPr bwMode="auto">
          <a:xfrm>
            <a:off x="6537142" y="2605088"/>
            <a:ext cx="2268906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>
                <a:solidFill>
                  <a:schemeClr val="tx1"/>
                </a:solidFill>
              </a:rPr>
              <a:t> = </a:t>
            </a:r>
            <a:r>
              <a:rPr lang="de-CH" altLang="de-DE" sz="2100" b="0" dirty="0" err="1" smtClean="0">
                <a:solidFill>
                  <a:schemeClr val="tx1"/>
                </a:solidFill>
              </a:rPr>
              <a:t>number</a:t>
            </a:r>
            <a:r>
              <a:rPr lang="de-CH" altLang="de-DE" sz="2100" b="0" dirty="0" smtClean="0">
                <a:solidFill>
                  <a:schemeClr val="tx1"/>
                </a:solidFill>
              </a:rPr>
              <a:t> of </a:t>
            </a:r>
            <a:r>
              <a:rPr lang="de-CH" altLang="de-DE" sz="2100" b="0" dirty="0">
                <a:solidFill>
                  <a:schemeClr val="tx1"/>
                </a:solidFill>
              </a:rPr>
              <a:t>FFs</a:t>
            </a:r>
          </a:p>
        </p:txBody>
      </p:sp>
      <p:sp>
        <p:nvSpPr>
          <p:cNvPr id="44050" name="Line 20"/>
          <p:cNvSpPr>
            <a:spLocks noChangeShapeType="1"/>
          </p:cNvSpPr>
          <p:nvPr/>
        </p:nvSpPr>
        <p:spPr bwMode="auto">
          <a:xfrm flipV="1">
            <a:off x="7129463" y="1597025"/>
            <a:ext cx="0" cy="8397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51" name="Line 21"/>
          <p:cNvSpPr>
            <a:spLocks noChangeShapeType="1"/>
          </p:cNvSpPr>
          <p:nvPr/>
        </p:nvSpPr>
        <p:spPr bwMode="auto">
          <a:xfrm flipH="1">
            <a:off x="1871663" y="1597025"/>
            <a:ext cx="525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52" name="Line 22"/>
          <p:cNvSpPr>
            <a:spLocks noChangeShapeType="1"/>
          </p:cNvSpPr>
          <p:nvPr/>
        </p:nvSpPr>
        <p:spPr bwMode="auto">
          <a:xfrm>
            <a:off x="1871663" y="1597025"/>
            <a:ext cx="9525" cy="833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53" name="Line 23"/>
          <p:cNvSpPr>
            <a:spLocks noChangeShapeType="1"/>
          </p:cNvSpPr>
          <p:nvPr/>
        </p:nvSpPr>
        <p:spPr bwMode="auto">
          <a:xfrm>
            <a:off x="1881188" y="2430463"/>
            <a:ext cx="10239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54" name="Line 24"/>
          <p:cNvSpPr>
            <a:spLocks noChangeShapeType="1"/>
          </p:cNvSpPr>
          <p:nvPr/>
        </p:nvSpPr>
        <p:spPr bwMode="auto">
          <a:xfrm flipV="1">
            <a:off x="2106613" y="2251075"/>
            <a:ext cx="357187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55" name="Text Box 25"/>
          <p:cNvSpPr txBox="1">
            <a:spLocks noChangeArrowheads="1"/>
          </p:cNvSpPr>
          <p:nvPr/>
        </p:nvSpPr>
        <p:spPr bwMode="auto">
          <a:xfrm>
            <a:off x="2060575" y="2474913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4056" name="Line 26"/>
          <p:cNvSpPr>
            <a:spLocks noChangeShapeType="1"/>
          </p:cNvSpPr>
          <p:nvPr/>
        </p:nvSpPr>
        <p:spPr bwMode="auto">
          <a:xfrm>
            <a:off x="1880394" y="4141361"/>
            <a:ext cx="28511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57" name="Line 27"/>
          <p:cNvSpPr>
            <a:spLocks noChangeShapeType="1"/>
          </p:cNvSpPr>
          <p:nvPr/>
        </p:nvSpPr>
        <p:spPr bwMode="auto">
          <a:xfrm flipH="1">
            <a:off x="4722811" y="2855913"/>
            <a:ext cx="1" cy="12854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58" name="Text Box 28"/>
          <p:cNvSpPr txBox="1">
            <a:spLocks noChangeArrowheads="1"/>
          </p:cNvSpPr>
          <p:nvPr/>
        </p:nvSpPr>
        <p:spPr bwMode="auto">
          <a:xfrm>
            <a:off x="1641933" y="3781425"/>
            <a:ext cx="822996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 err="1" smtClean="0">
                <a:solidFill>
                  <a:schemeClr val="tx1"/>
                </a:solidFill>
              </a:rPr>
              <a:t>clock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44059" name="Line 30"/>
          <p:cNvSpPr>
            <a:spLocks noChangeShapeType="1"/>
          </p:cNvSpPr>
          <p:nvPr/>
        </p:nvSpPr>
        <p:spPr bwMode="auto">
          <a:xfrm>
            <a:off x="7129463" y="2436813"/>
            <a:ext cx="1603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60" name="Text Box 31"/>
          <p:cNvSpPr txBox="1">
            <a:spLocks noChangeArrowheads="1"/>
          </p:cNvSpPr>
          <p:nvPr/>
        </p:nvSpPr>
        <p:spPr bwMode="auto">
          <a:xfrm>
            <a:off x="6326188" y="2605088"/>
            <a:ext cx="3651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4061" name="Line 32"/>
          <p:cNvSpPr>
            <a:spLocks noChangeShapeType="1"/>
          </p:cNvSpPr>
          <p:nvPr/>
        </p:nvSpPr>
        <p:spPr bwMode="auto">
          <a:xfrm flipV="1">
            <a:off x="6416675" y="2268538"/>
            <a:ext cx="3556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62" name="Text Box 33"/>
          <p:cNvSpPr txBox="1">
            <a:spLocks noChangeArrowheads="1"/>
          </p:cNvSpPr>
          <p:nvPr/>
        </p:nvSpPr>
        <p:spPr bwMode="auto">
          <a:xfrm>
            <a:off x="4276725" y="2520950"/>
            <a:ext cx="3651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4063" name="Line 34"/>
          <p:cNvSpPr>
            <a:spLocks noChangeShapeType="1"/>
          </p:cNvSpPr>
          <p:nvPr/>
        </p:nvSpPr>
        <p:spPr bwMode="auto">
          <a:xfrm flipV="1">
            <a:off x="4276725" y="2268538"/>
            <a:ext cx="357188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4064" name="Oval 36"/>
          <p:cNvSpPr>
            <a:spLocks noChangeArrowheads="1"/>
          </p:cNvSpPr>
          <p:nvPr/>
        </p:nvSpPr>
        <p:spPr bwMode="auto">
          <a:xfrm>
            <a:off x="2916238" y="2116138"/>
            <a:ext cx="630237" cy="630237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4065" name="Text Box 37"/>
          <p:cNvSpPr txBox="1">
            <a:spLocks noChangeArrowheads="1"/>
          </p:cNvSpPr>
          <p:nvPr/>
        </p:nvSpPr>
        <p:spPr bwMode="auto">
          <a:xfrm>
            <a:off x="3141663" y="2205038"/>
            <a:ext cx="20796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/>
              <a:t>+</a:t>
            </a:r>
            <a:endParaRPr lang="en-US" altLang="de-DE"/>
          </a:p>
        </p:txBody>
      </p:sp>
      <p:sp>
        <p:nvSpPr>
          <p:cNvPr id="44066" name="Line 38"/>
          <p:cNvSpPr>
            <a:spLocks noChangeShapeType="1"/>
          </p:cNvSpPr>
          <p:nvPr/>
        </p:nvSpPr>
        <p:spPr bwMode="auto">
          <a:xfrm>
            <a:off x="3232150" y="2744788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4067" name="Text Box 39"/>
          <p:cNvSpPr txBox="1">
            <a:spLocks noChangeArrowheads="1"/>
          </p:cNvSpPr>
          <p:nvPr/>
        </p:nvSpPr>
        <p:spPr bwMode="auto">
          <a:xfrm>
            <a:off x="3006725" y="319563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b="0"/>
              <a:t>+1</a:t>
            </a:r>
            <a:endParaRPr lang="en-US" altLang="de-DE" b="0"/>
          </a:p>
        </p:txBody>
      </p:sp>
      <p:graphicFrame>
        <p:nvGraphicFramePr>
          <p:cNvPr id="58442" name="Group 74"/>
          <p:cNvGraphicFramePr>
            <a:graphicFrameLocks noGrp="1"/>
          </p:cNvGraphicFramePr>
          <p:nvPr/>
        </p:nvGraphicFramePr>
        <p:xfrm>
          <a:off x="1160463" y="4905375"/>
          <a:ext cx="1439862" cy="1087947"/>
        </p:xfrm>
        <a:graphic>
          <a:graphicData uri="http://schemas.openxmlformats.org/drawingml/2006/table">
            <a:tbl>
              <a:tblPr/>
              <a:tblGrid>
                <a:gridCol w="630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0xf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+0x1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076" name="Text Box 75"/>
          <p:cNvSpPr txBox="1">
            <a:spLocks noChangeArrowheads="1"/>
          </p:cNvSpPr>
          <p:nvPr/>
        </p:nvSpPr>
        <p:spPr bwMode="auto">
          <a:xfrm>
            <a:off x="755650" y="6476206"/>
            <a:ext cx="4571764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2000" b="0" dirty="0" smtClean="0"/>
              <a:t>Carry </a:t>
            </a:r>
            <a:r>
              <a:rPr lang="de-CH" altLang="de-DE" sz="2000" b="0" dirty="0" err="1" smtClean="0"/>
              <a:t>bit</a:t>
            </a:r>
            <a:r>
              <a:rPr lang="de-CH" altLang="de-DE" sz="2000" b="0" dirty="0" smtClean="0"/>
              <a:t> (</a:t>
            </a:r>
            <a:r>
              <a:rPr lang="de-CH" altLang="de-DE" sz="2000" b="0" dirty="0" err="1" smtClean="0"/>
              <a:t>ignored</a:t>
            </a:r>
            <a:r>
              <a:rPr lang="de-CH" altLang="de-DE" sz="2000" b="0" dirty="0" smtClean="0"/>
              <a:t> / </a:t>
            </a:r>
            <a:r>
              <a:rPr lang="de-CH" altLang="de-DE" sz="2000" b="0" dirty="0" err="1" smtClean="0"/>
              <a:t>hardware</a:t>
            </a:r>
            <a:r>
              <a:rPr lang="de-CH" altLang="de-DE" sz="2000" b="0" dirty="0" smtClean="0"/>
              <a:t> </a:t>
            </a:r>
            <a:r>
              <a:rPr lang="de-CH" altLang="de-DE" sz="2000" b="0" dirty="0" err="1" smtClean="0"/>
              <a:t>limitation</a:t>
            </a:r>
            <a:r>
              <a:rPr lang="de-CH" altLang="de-DE" sz="2000" b="0" dirty="0" smtClean="0"/>
              <a:t>!)</a:t>
            </a:r>
            <a:endParaRPr lang="en-US" altLang="de-DE" sz="2000" b="0" dirty="0"/>
          </a:p>
        </p:txBody>
      </p:sp>
      <p:sp>
        <p:nvSpPr>
          <p:cNvPr id="44077" name="Line 76"/>
          <p:cNvSpPr>
            <a:spLocks noChangeShapeType="1"/>
          </p:cNvSpPr>
          <p:nvPr/>
        </p:nvSpPr>
        <p:spPr bwMode="auto">
          <a:xfrm flipV="1">
            <a:off x="1655763" y="6076950"/>
            <a:ext cx="269875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4078" name="Text Box 77"/>
          <p:cNvSpPr txBox="1">
            <a:spLocks noChangeArrowheads="1"/>
          </p:cNvSpPr>
          <p:nvPr/>
        </p:nvSpPr>
        <p:spPr bwMode="auto">
          <a:xfrm>
            <a:off x="576263" y="4496594"/>
            <a:ext cx="2600071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600" b="0" dirty="0" smtClean="0"/>
              <a:t>Overflow </a:t>
            </a:r>
            <a:r>
              <a:rPr lang="de-CH" altLang="de-DE" sz="1600" b="0" dirty="0" err="1" smtClean="0"/>
              <a:t>when</a:t>
            </a:r>
            <a:r>
              <a:rPr lang="de-CH" altLang="de-DE" sz="1600" b="0" dirty="0" smtClean="0"/>
              <a:t> </a:t>
            </a:r>
            <a:r>
              <a:rPr lang="de-CH" altLang="de-DE" sz="1600" b="0" dirty="0" err="1" smtClean="0"/>
              <a:t>counting</a:t>
            </a:r>
            <a:r>
              <a:rPr lang="de-CH" altLang="de-DE" sz="1600" b="0" dirty="0" smtClean="0"/>
              <a:t> </a:t>
            </a:r>
            <a:r>
              <a:rPr lang="de-CH" altLang="de-DE" sz="1600" b="0" dirty="0" err="1" smtClean="0"/>
              <a:t>up</a:t>
            </a:r>
            <a:r>
              <a:rPr lang="de-CH" altLang="de-DE" sz="1600" b="0" dirty="0" smtClean="0"/>
              <a:t>:</a:t>
            </a:r>
            <a:endParaRPr lang="en-US" altLang="de-DE" sz="1600" b="0" dirty="0"/>
          </a:p>
        </p:txBody>
      </p:sp>
      <p:graphicFrame>
        <p:nvGraphicFramePr>
          <p:cNvPr id="58446" name="Group 78"/>
          <p:cNvGraphicFramePr>
            <a:graphicFrameLocks noGrp="1"/>
          </p:cNvGraphicFramePr>
          <p:nvPr/>
        </p:nvGraphicFramePr>
        <p:xfrm>
          <a:off x="4851400" y="5040313"/>
          <a:ext cx="1439863" cy="1087947"/>
        </p:xfrm>
        <a:graphic>
          <a:graphicData uri="http://schemas.openxmlformats.org/drawingml/2006/table">
            <a:tbl>
              <a:tblPr/>
              <a:tblGrid>
                <a:gridCol w="630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0x0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-0x1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2988" rtl="0" eaLnBrk="0" fontAlgn="base" latinLnBrk="0" hangingPunct="0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087" name="Text Box 99"/>
          <p:cNvSpPr txBox="1">
            <a:spLocks noChangeArrowheads="1"/>
          </p:cNvSpPr>
          <p:nvPr/>
        </p:nvSpPr>
        <p:spPr bwMode="auto">
          <a:xfrm>
            <a:off x="4221163" y="4496594"/>
            <a:ext cx="2904641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600" b="0" dirty="0" smtClean="0"/>
              <a:t>Underflow </a:t>
            </a:r>
            <a:r>
              <a:rPr lang="de-CH" altLang="de-DE" sz="1600" b="0" dirty="0" err="1" smtClean="0"/>
              <a:t>when</a:t>
            </a:r>
            <a:r>
              <a:rPr lang="de-CH" altLang="de-DE" sz="1600" b="0" dirty="0" smtClean="0"/>
              <a:t> </a:t>
            </a:r>
            <a:r>
              <a:rPr lang="de-CH" altLang="de-DE" sz="1600" b="0" dirty="0" err="1" smtClean="0"/>
              <a:t>counting</a:t>
            </a:r>
            <a:r>
              <a:rPr lang="de-CH" altLang="de-DE" sz="1600" b="0" dirty="0" smtClean="0"/>
              <a:t> down:</a:t>
            </a:r>
            <a:endParaRPr lang="en-US" altLang="de-DE" sz="1600" b="0" dirty="0"/>
          </a:p>
        </p:txBody>
      </p:sp>
      <p:sp>
        <p:nvSpPr>
          <p:cNvPr id="44088" name="Textfeld 1"/>
          <p:cNvSpPr txBox="1">
            <a:spLocks noChangeArrowheads="1"/>
          </p:cNvSpPr>
          <p:nvPr/>
        </p:nvSpPr>
        <p:spPr bwMode="auto">
          <a:xfrm>
            <a:off x="567461" y="512196"/>
            <a:ext cx="4262705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3600" dirty="0" smtClean="0">
                <a:solidFill>
                  <a:srgbClr val="0070C0"/>
                </a:solidFill>
              </a:rPr>
              <a:t>1) Modulo Counter</a:t>
            </a:r>
            <a:endParaRPr lang="en-US" altLang="de-DE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6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liennummernplatzhalter 2"/>
          <p:cNvSpPr txBox="1">
            <a:spLocks noGrp="1"/>
          </p:cNvSpPr>
          <p:nvPr/>
        </p:nvSpPr>
        <p:spPr bwMode="auto">
          <a:xfrm>
            <a:off x="9204325" y="7124700"/>
            <a:ext cx="12144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</a:pPr>
            <a:fld id="{8F9A11CE-856B-49FE-8D48-550CB3F25705}" type="slidenum">
              <a:rPr lang="de-DE" altLang="de-DE" sz="900" b="0">
                <a:solidFill>
                  <a:schemeClr val="tx1"/>
                </a:solidFill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</a:pPr>
              <a:t>13</a:t>
            </a:fld>
            <a:endParaRPr lang="de-DE" altLang="de-DE" sz="900" b="0">
              <a:solidFill>
                <a:schemeClr val="tx1"/>
              </a:solidFill>
            </a:endParaRPr>
          </a:p>
        </p:txBody>
      </p:sp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5435600" y="2016125"/>
            <a:ext cx="801688" cy="1344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5346700" y="2100263"/>
            <a:ext cx="801688" cy="134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5061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38931" y="352427"/>
            <a:ext cx="9088438" cy="860424"/>
          </a:xfrm>
        </p:spPr>
        <p:txBody>
          <a:bodyPr/>
          <a:lstStyle/>
          <a:p>
            <a:pPr eaLnBrk="1" hangingPunct="1"/>
            <a:r>
              <a:rPr lang="de-CH" altLang="de-DE" sz="3200" dirty="0" smtClean="0">
                <a:solidFill>
                  <a:srgbClr val="0070C0"/>
                </a:solidFill>
              </a:rPr>
              <a:t>2) </a:t>
            </a:r>
            <a:r>
              <a:rPr lang="de-CH" altLang="de-DE" sz="3200" dirty="0" err="1" smtClean="0">
                <a:solidFill>
                  <a:srgbClr val="0070C0"/>
                </a:solidFill>
              </a:rPr>
              <a:t>What</a:t>
            </a:r>
            <a:r>
              <a:rPr lang="de-CH" altLang="de-DE" sz="3200" dirty="0" smtClean="0">
                <a:solidFill>
                  <a:srgbClr val="0070C0"/>
                </a:solidFill>
              </a:rPr>
              <a:t> </a:t>
            </a:r>
            <a:r>
              <a:rPr lang="de-CH" altLang="de-DE" sz="3200" dirty="0" err="1" smtClean="0">
                <a:solidFill>
                  <a:srgbClr val="0070C0"/>
                </a:solidFill>
              </a:rPr>
              <a:t>is</a:t>
            </a:r>
            <a:r>
              <a:rPr lang="de-CH" altLang="de-DE" sz="3200" dirty="0" smtClean="0">
                <a:solidFill>
                  <a:srgbClr val="0070C0"/>
                </a:solidFill>
              </a:rPr>
              <a:t> </a:t>
            </a:r>
            <a:r>
              <a:rPr lang="de-CH" altLang="de-DE" sz="3200" dirty="0" err="1" smtClean="0">
                <a:solidFill>
                  <a:srgbClr val="0070C0"/>
                </a:solidFill>
              </a:rPr>
              <a:t>the</a:t>
            </a:r>
            <a:r>
              <a:rPr lang="de-CH" altLang="de-DE" sz="3200" dirty="0" smtClean="0">
                <a:solidFill>
                  <a:srgbClr val="0070C0"/>
                </a:solidFill>
              </a:rPr>
              <a:t> </a:t>
            </a:r>
            <a:r>
              <a:rPr lang="de-CH" altLang="de-DE" sz="3200" dirty="0" err="1" smtClean="0">
                <a:solidFill>
                  <a:srgbClr val="0070C0"/>
                </a:solidFill>
              </a:rPr>
              <a:t>behaviour</a:t>
            </a:r>
            <a:r>
              <a:rPr lang="de-CH" altLang="de-DE" sz="3200" dirty="0" smtClean="0">
                <a:solidFill>
                  <a:srgbClr val="0070C0"/>
                </a:solidFill>
              </a:rPr>
              <a:t> of </a:t>
            </a:r>
            <a:r>
              <a:rPr lang="de-CH" altLang="de-DE" sz="3200" dirty="0" err="1" smtClean="0">
                <a:solidFill>
                  <a:srgbClr val="0070C0"/>
                </a:solidFill>
              </a:rPr>
              <a:t>this</a:t>
            </a:r>
            <a:r>
              <a:rPr lang="de-CH" altLang="de-DE" sz="3200" dirty="0" smtClean="0">
                <a:solidFill>
                  <a:srgbClr val="0070C0"/>
                </a:solidFill>
              </a:rPr>
              <a:t> </a:t>
            </a:r>
            <a:r>
              <a:rPr lang="de-CH" altLang="de-DE" sz="3200" dirty="0" err="1" smtClean="0">
                <a:solidFill>
                  <a:srgbClr val="0070C0"/>
                </a:solidFill>
              </a:rPr>
              <a:t>counter</a:t>
            </a:r>
            <a:r>
              <a:rPr lang="de-CH" altLang="de-DE" sz="3200" dirty="0" smtClean="0">
                <a:solidFill>
                  <a:srgbClr val="0070C0"/>
                </a:solidFill>
              </a:rPr>
              <a:t>? </a:t>
            </a:r>
          </a:p>
        </p:txBody>
      </p:sp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5257800" y="2184400"/>
            <a:ext cx="801688" cy="134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5063" name="Text Box 6"/>
          <p:cNvSpPr txBox="1">
            <a:spLocks noChangeArrowheads="1"/>
          </p:cNvSpPr>
          <p:nvPr/>
        </p:nvSpPr>
        <p:spPr bwMode="auto">
          <a:xfrm>
            <a:off x="5613400" y="2268538"/>
            <a:ext cx="4460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45064" name="Text Box 7"/>
          <p:cNvSpPr txBox="1">
            <a:spLocks noChangeArrowheads="1"/>
          </p:cNvSpPr>
          <p:nvPr/>
        </p:nvSpPr>
        <p:spPr bwMode="auto">
          <a:xfrm>
            <a:off x="5435600" y="3024188"/>
            <a:ext cx="7127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45065" name="Line 8"/>
          <p:cNvSpPr>
            <a:spLocks noChangeShapeType="1"/>
          </p:cNvSpPr>
          <p:nvPr/>
        </p:nvSpPr>
        <p:spPr bwMode="auto">
          <a:xfrm>
            <a:off x="6059488" y="3192463"/>
            <a:ext cx="3571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66" name="Line 9"/>
          <p:cNvSpPr>
            <a:spLocks noChangeShapeType="1"/>
          </p:cNvSpPr>
          <p:nvPr/>
        </p:nvSpPr>
        <p:spPr bwMode="auto">
          <a:xfrm>
            <a:off x="6059488" y="2436813"/>
            <a:ext cx="10699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67" name="Line 10"/>
          <p:cNvSpPr>
            <a:spLocks noChangeShapeType="1"/>
          </p:cNvSpPr>
          <p:nvPr/>
        </p:nvSpPr>
        <p:spPr bwMode="auto">
          <a:xfrm>
            <a:off x="5257800" y="2689225"/>
            <a:ext cx="26670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68" name="Line 11"/>
          <p:cNvSpPr>
            <a:spLocks noChangeShapeType="1"/>
          </p:cNvSpPr>
          <p:nvPr/>
        </p:nvSpPr>
        <p:spPr bwMode="auto">
          <a:xfrm flipH="1">
            <a:off x="5257800" y="2855913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69" name="Line 12"/>
          <p:cNvSpPr>
            <a:spLocks noChangeShapeType="1"/>
          </p:cNvSpPr>
          <p:nvPr/>
        </p:nvSpPr>
        <p:spPr bwMode="auto">
          <a:xfrm>
            <a:off x="4989513" y="2855913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70" name="Line 13"/>
          <p:cNvSpPr>
            <a:spLocks noChangeShapeType="1"/>
          </p:cNvSpPr>
          <p:nvPr/>
        </p:nvSpPr>
        <p:spPr bwMode="auto">
          <a:xfrm>
            <a:off x="4989513" y="2436813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71" name="Line 14"/>
          <p:cNvSpPr>
            <a:spLocks noChangeShapeType="1"/>
          </p:cNvSpPr>
          <p:nvPr/>
        </p:nvSpPr>
        <p:spPr bwMode="auto">
          <a:xfrm flipH="1">
            <a:off x="4456113" y="2436813"/>
            <a:ext cx="801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72" name="Line 15"/>
          <p:cNvSpPr>
            <a:spLocks noChangeShapeType="1"/>
          </p:cNvSpPr>
          <p:nvPr/>
        </p:nvSpPr>
        <p:spPr bwMode="auto">
          <a:xfrm flipH="1">
            <a:off x="4722813" y="2855913"/>
            <a:ext cx="5349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73" name="Line 16"/>
          <p:cNvSpPr>
            <a:spLocks noChangeShapeType="1"/>
          </p:cNvSpPr>
          <p:nvPr/>
        </p:nvSpPr>
        <p:spPr bwMode="auto">
          <a:xfrm>
            <a:off x="3563938" y="2436813"/>
            <a:ext cx="1693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74" name="Text Box 19"/>
          <p:cNvSpPr txBox="1">
            <a:spLocks noChangeArrowheads="1"/>
          </p:cNvSpPr>
          <p:nvPr/>
        </p:nvSpPr>
        <p:spPr bwMode="auto">
          <a:xfrm>
            <a:off x="6537140" y="2605088"/>
            <a:ext cx="2268906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>
                <a:solidFill>
                  <a:schemeClr val="tx1"/>
                </a:solidFill>
              </a:rPr>
              <a:t> = </a:t>
            </a:r>
            <a:r>
              <a:rPr lang="de-CH" altLang="de-DE" sz="2100" b="0" dirty="0" err="1" smtClean="0">
                <a:solidFill>
                  <a:schemeClr val="tx1"/>
                </a:solidFill>
              </a:rPr>
              <a:t>number</a:t>
            </a:r>
            <a:r>
              <a:rPr lang="de-CH" altLang="de-DE" sz="2100" b="0" dirty="0" smtClean="0">
                <a:solidFill>
                  <a:schemeClr val="tx1"/>
                </a:solidFill>
              </a:rPr>
              <a:t> of </a:t>
            </a:r>
            <a:r>
              <a:rPr lang="de-CH" altLang="de-DE" sz="2100" b="0" dirty="0">
                <a:solidFill>
                  <a:schemeClr val="tx1"/>
                </a:solidFill>
              </a:rPr>
              <a:t>FFs</a:t>
            </a:r>
          </a:p>
        </p:txBody>
      </p:sp>
      <p:sp>
        <p:nvSpPr>
          <p:cNvPr id="45075" name="Line 20"/>
          <p:cNvSpPr>
            <a:spLocks noChangeShapeType="1"/>
          </p:cNvSpPr>
          <p:nvPr/>
        </p:nvSpPr>
        <p:spPr bwMode="auto">
          <a:xfrm flipV="1">
            <a:off x="7129463" y="1597025"/>
            <a:ext cx="0" cy="8397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76" name="Line 21"/>
          <p:cNvSpPr>
            <a:spLocks noChangeShapeType="1"/>
          </p:cNvSpPr>
          <p:nvPr/>
        </p:nvSpPr>
        <p:spPr bwMode="auto">
          <a:xfrm flipH="1" flipV="1">
            <a:off x="1025525" y="1574800"/>
            <a:ext cx="6103938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77" name="Line 22"/>
          <p:cNvSpPr>
            <a:spLocks noChangeShapeType="1"/>
          </p:cNvSpPr>
          <p:nvPr/>
        </p:nvSpPr>
        <p:spPr bwMode="auto">
          <a:xfrm>
            <a:off x="1025525" y="1597025"/>
            <a:ext cx="0" cy="1103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78" name="Line 24"/>
          <p:cNvSpPr>
            <a:spLocks noChangeShapeType="1"/>
          </p:cNvSpPr>
          <p:nvPr/>
        </p:nvSpPr>
        <p:spPr bwMode="auto">
          <a:xfrm flipV="1">
            <a:off x="846138" y="1755775"/>
            <a:ext cx="357187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79" name="Text Box 25"/>
          <p:cNvSpPr txBox="1">
            <a:spLocks noChangeArrowheads="1"/>
          </p:cNvSpPr>
          <p:nvPr/>
        </p:nvSpPr>
        <p:spPr bwMode="auto">
          <a:xfrm>
            <a:off x="441325" y="1800225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5080" name="Line 26"/>
          <p:cNvSpPr>
            <a:spLocks noChangeShapeType="1"/>
          </p:cNvSpPr>
          <p:nvPr/>
        </p:nvSpPr>
        <p:spPr bwMode="auto">
          <a:xfrm>
            <a:off x="1871663" y="4284663"/>
            <a:ext cx="28511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81" name="Line 27"/>
          <p:cNvSpPr>
            <a:spLocks noChangeShapeType="1"/>
          </p:cNvSpPr>
          <p:nvPr/>
        </p:nvSpPr>
        <p:spPr bwMode="auto">
          <a:xfrm>
            <a:off x="4722813" y="2855913"/>
            <a:ext cx="0" cy="1428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82" name="Text Box 28"/>
          <p:cNvSpPr txBox="1">
            <a:spLocks noChangeArrowheads="1"/>
          </p:cNvSpPr>
          <p:nvPr/>
        </p:nvSpPr>
        <p:spPr bwMode="auto">
          <a:xfrm>
            <a:off x="1685925" y="3781425"/>
            <a:ext cx="73501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Takt</a:t>
            </a:r>
          </a:p>
        </p:txBody>
      </p:sp>
      <p:sp>
        <p:nvSpPr>
          <p:cNvPr id="45083" name="Line 30"/>
          <p:cNvSpPr>
            <a:spLocks noChangeShapeType="1"/>
          </p:cNvSpPr>
          <p:nvPr/>
        </p:nvSpPr>
        <p:spPr bwMode="auto">
          <a:xfrm>
            <a:off x="7129463" y="2436813"/>
            <a:ext cx="1603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84" name="Text Box 31"/>
          <p:cNvSpPr txBox="1">
            <a:spLocks noChangeArrowheads="1"/>
          </p:cNvSpPr>
          <p:nvPr/>
        </p:nvSpPr>
        <p:spPr bwMode="auto">
          <a:xfrm>
            <a:off x="6326188" y="2605088"/>
            <a:ext cx="3651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5085" name="Line 32"/>
          <p:cNvSpPr>
            <a:spLocks noChangeShapeType="1"/>
          </p:cNvSpPr>
          <p:nvPr/>
        </p:nvSpPr>
        <p:spPr bwMode="auto">
          <a:xfrm flipV="1">
            <a:off x="6416675" y="2268538"/>
            <a:ext cx="3556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86" name="Text Box 33"/>
          <p:cNvSpPr txBox="1">
            <a:spLocks noChangeArrowheads="1"/>
          </p:cNvSpPr>
          <p:nvPr/>
        </p:nvSpPr>
        <p:spPr bwMode="auto">
          <a:xfrm>
            <a:off x="4276725" y="2520950"/>
            <a:ext cx="3651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5087" name="Line 34"/>
          <p:cNvSpPr>
            <a:spLocks noChangeShapeType="1"/>
          </p:cNvSpPr>
          <p:nvPr/>
        </p:nvSpPr>
        <p:spPr bwMode="auto">
          <a:xfrm flipV="1">
            <a:off x="4276725" y="2268538"/>
            <a:ext cx="357188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5088" name="Oval 33"/>
          <p:cNvSpPr>
            <a:spLocks noChangeArrowheads="1"/>
          </p:cNvSpPr>
          <p:nvPr/>
        </p:nvSpPr>
        <p:spPr bwMode="auto">
          <a:xfrm>
            <a:off x="1476375" y="2386013"/>
            <a:ext cx="630238" cy="630237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5089" name="Text Box 34"/>
          <p:cNvSpPr txBox="1">
            <a:spLocks noChangeArrowheads="1"/>
          </p:cNvSpPr>
          <p:nvPr/>
        </p:nvSpPr>
        <p:spPr bwMode="auto">
          <a:xfrm>
            <a:off x="1701800" y="2474913"/>
            <a:ext cx="2079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/>
              <a:t>+</a:t>
            </a:r>
            <a:endParaRPr lang="en-US" altLang="de-DE"/>
          </a:p>
        </p:txBody>
      </p:sp>
      <p:sp>
        <p:nvSpPr>
          <p:cNvPr id="45090" name="Line 35"/>
          <p:cNvSpPr>
            <a:spLocks noChangeShapeType="1"/>
          </p:cNvSpPr>
          <p:nvPr/>
        </p:nvSpPr>
        <p:spPr bwMode="auto">
          <a:xfrm flipH="1">
            <a:off x="1789113" y="2160588"/>
            <a:ext cx="1587" cy="2254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091" name="Text Box 36"/>
          <p:cNvSpPr txBox="1">
            <a:spLocks noChangeArrowheads="1"/>
          </p:cNvSpPr>
          <p:nvPr/>
        </p:nvSpPr>
        <p:spPr bwMode="auto">
          <a:xfrm>
            <a:off x="1611313" y="1755775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b="0"/>
              <a:t>+1</a:t>
            </a:r>
            <a:endParaRPr lang="en-US" altLang="de-DE" b="0"/>
          </a:p>
        </p:txBody>
      </p:sp>
      <p:grpSp>
        <p:nvGrpSpPr>
          <p:cNvPr id="45092" name="Group 66"/>
          <p:cNvGrpSpPr>
            <a:grpSpLocks/>
          </p:cNvGrpSpPr>
          <p:nvPr/>
        </p:nvGrpSpPr>
        <p:grpSpPr bwMode="auto">
          <a:xfrm>
            <a:off x="3186113" y="1935163"/>
            <a:ext cx="358775" cy="990600"/>
            <a:chOff x="1072" y="2835"/>
            <a:chExt cx="226" cy="624"/>
          </a:xfrm>
        </p:grpSpPr>
        <p:grpSp>
          <p:nvGrpSpPr>
            <p:cNvPr id="45168" name="Group 61"/>
            <p:cNvGrpSpPr>
              <a:grpSpLocks/>
            </p:cNvGrpSpPr>
            <p:nvPr/>
          </p:nvGrpSpPr>
          <p:grpSpPr bwMode="auto">
            <a:xfrm>
              <a:off x="1072" y="2835"/>
              <a:ext cx="226" cy="312"/>
              <a:chOff x="1072" y="2835"/>
              <a:chExt cx="226" cy="312"/>
            </a:xfrm>
          </p:grpSpPr>
          <p:sp>
            <p:nvSpPr>
              <p:cNvPr id="45173" name="Line 57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5174" name="Line 58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5175" name="Line 59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  <p:grpSp>
          <p:nvGrpSpPr>
            <p:cNvPr id="45169" name="Group 62"/>
            <p:cNvGrpSpPr>
              <a:grpSpLocks/>
            </p:cNvGrpSpPr>
            <p:nvPr/>
          </p:nvGrpSpPr>
          <p:grpSpPr bwMode="auto">
            <a:xfrm flipV="1">
              <a:off x="1072" y="3147"/>
              <a:ext cx="226" cy="312"/>
              <a:chOff x="1072" y="2835"/>
              <a:chExt cx="226" cy="312"/>
            </a:xfrm>
          </p:grpSpPr>
          <p:sp>
            <p:nvSpPr>
              <p:cNvPr id="45170" name="Line 63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5171" name="Line 64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5172" name="Line 65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</p:grpSp>
      <p:sp>
        <p:nvSpPr>
          <p:cNvPr id="45093" name="Line 67"/>
          <p:cNvSpPr>
            <a:spLocks noChangeShapeType="1"/>
          </p:cNvSpPr>
          <p:nvPr/>
        </p:nvSpPr>
        <p:spPr bwMode="auto">
          <a:xfrm flipH="1">
            <a:off x="2646363" y="2160588"/>
            <a:ext cx="539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094" name="Line 68"/>
          <p:cNvSpPr>
            <a:spLocks noChangeShapeType="1"/>
          </p:cNvSpPr>
          <p:nvPr/>
        </p:nvSpPr>
        <p:spPr bwMode="auto">
          <a:xfrm flipH="1">
            <a:off x="2106613" y="2700338"/>
            <a:ext cx="1079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095" name="Line 69"/>
          <p:cNvSpPr>
            <a:spLocks noChangeShapeType="1"/>
          </p:cNvSpPr>
          <p:nvPr/>
        </p:nvSpPr>
        <p:spPr bwMode="auto">
          <a:xfrm flipV="1">
            <a:off x="2646363" y="1574800"/>
            <a:ext cx="0" cy="5857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096" name="Line 70"/>
          <p:cNvSpPr>
            <a:spLocks noChangeShapeType="1"/>
          </p:cNvSpPr>
          <p:nvPr/>
        </p:nvSpPr>
        <p:spPr bwMode="auto">
          <a:xfrm flipH="1">
            <a:off x="1025525" y="2700338"/>
            <a:ext cx="450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097" name="Text Box 71"/>
          <p:cNvSpPr txBox="1">
            <a:spLocks noChangeArrowheads="1"/>
          </p:cNvSpPr>
          <p:nvPr/>
        </p:nvSpPr>
        <p:spPr bwMode="auto">
          <a:xfrm>
            <a:off x="3276600" y="2339975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1</a:t>
            </a:r>
            <a:endParaRPr lang="en-US" altLang="de-DE" sz="1800" b="0"/>
          </a:p>
        </p:txBody>
      </p:sp>
      <p:sp>
        <p:nvSpPr>
          <p:cNvPr id="45098" name="Text Box 72"/>
          <p:cNvSpPr txBox="1">
            <a:spLocks noChangeArrowheads="1"/>
          </p:cNvSpPr>
          <p:nvPr/>
        </p:nvSpPr>
        <p:spPr bwMode="auto">
          <a:xfrm>
            <a:off x="3276600" y="1981200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0</a:t>
            </a:r>
            <a:endParaRPr lang="en-US" altLang="de-DE" sz="1800" b="0"/>
          </a:p>
        </p:txBody>
      </p:sp>
      <p:sp>
        <p:nvSpPr>
          <p:cNvPr id="45099" name="Line 73"/>
          <p:cNvSpPr>
            <a:spLocks noChangeShapeType="1"/>
          </p:cNvSpPr>
          <p:nvPr/>
        </p:nvSpPr>
        <p:spPr bwMode="auto">
          <a:xfrm>
            <a:off x="1025525" y="3330575"/>
            <a:ext cx="23860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00" name="Line 74"/>
          <p:cNvSpPr>
            <a:spLocks noChangeShapeType="1"/>
          </p:cNvSpPr>
          <p:nvPr/>
        </p:nvSpPr>
        <p:spPr bwMode="auto">
          <a:xfrm flipV="1">
            <a:off x="3411538" y="2790825"/>
            <a:ext cx="0" cy="539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01" name="Text Box 28"/>
          <p:cNvSpPr txBox="1">
            <a:spLocks noChangeArrowheads="1"/>
          </p:cNvSpPr>
          <p:nvPr/>
        </p:nvSpPr>
        <p:spPr bwMode="auto">
          <a:xfrm>
            <a:off x="892175" y="2970213"/>
            <a:ext cx="10064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enable</a:t>
            </a:r>
          </a:p>
        </p:txBody>
      </p:sp>
      <p:sp>
        <p:nvSpPr>
          <p:cNvPr id="45102" name="Text Box 40"/>
          <p:cNvSpPr txBox="1">
            <a:spLocks noChangeArrowheads="1"/>
          </p:cNvSpPr>
          <p:nvPr/>
        </p:nvSpPr>
        <p:spPr bwMode="auto">
          <a:xfrm>
            <a:off x="701675" y="4662488"/>
            <a:ext cx="763588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2000" b="0"/>
              <a:t>clk</a:t>
            </a:r>
          </a:p>
          <a:p>
            <a:pPr eaLnBrk="1" hangingPunct="1"/>
            <a:r>
              <a:rPr lang="de-CH" altLang="de-DE" sz="2000" b="0"/>
              <a:t>enable</a:t>
            </a:r>
          </a:p>
          <a:p>
            <a:pPr eaLnBrk="1" hangingPunct="1"/>
            <a:r>
              <a:rPr lang="de-CH" altLang="de-DE" sz="2000" b="0"/>
              <a:t>cnt</a:t>
            </a:r>
          </a:p>
          <a:p>
            <a:pPr eaLnBrk="1" hangingPunct="1"/>
            <a:r>
              <a:rPr lang="de-CH" altLang="de-DE" sz="2000" b="0"/>
              <a:t>D</a:t>
            </a:r>
            <a:endParaRPr lang="en-US" altLang="de-DE" sz="2000" b="0"/>
          </a:p>
        </p:txBody>
      </p:sp>
      <p:sp>
        <p:nvSpPr>
          <p:cNvPr id="45103" name="Line 55"/>
          <p:cNvSpPr>
            <a:spLocks noChangeShapeType="1"/>
          </p:cNvSpPr>
          <p:nvPr/>
        </p:nvSpPr>
        <p:spPr bwMode="auto">
          <a:xfrm>
            <a:off x="1746250" y="4994275"/>
            <a:ext cx="495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grpSp>
        <p:nvGrpSpPr>
          <p:cNvPr id="45104" name="Group 62"/>
          <p:cNvGrpSpPr>
            <a:grpSpLocks/>
          </p:cNvGrpSpPr>
          <p:nvPr/>
        </p:nvGrpSpPr>
        <p:grpSpPr bwMode="auto">
          <a:xfrm>
            <a:off x="2241550" y="4635500"/>
            <a:ext cx="990600" cy="358775"/>
            <a:chOff x="1412" y="2637"/>
            <a:chExt cx="624" cy="226"/>
          </a:xfrm>
        </p:grpSpPr>
        <p:sp>
          <p:nvSpPr>
            <p:cNvPr id="45163" name="Line 56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64" name="Line 58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65" name="Line 59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66" name="Line 60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67" name="Line 61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5105" name="Group 63"/>
          <p:cNvGrpSpPr>
            <a:grpSpLocks/>
          </p:cNvGrpSpPr>
          <p:nvPr/>
        </p:nvGrpSpPr>
        <p:grpSpPr bwMode="auto">
          <a:xfrm>
            <a:off x="3232150" y="4589463"/>
            <a:ext cx="990600" cy="358775"/>
            <a:chOff x="1412" y="2637"/>
            <a:chExt cx="624" cy="226"/>
          </a:xfrm>
        </p:grpSpPr>
        <p:sp>
          <p:nvSpPr>
            <p:cNvPr id="45158" name="Line 64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59" name="Line 65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60" name="Line 66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61" name="Line 67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62" name="Line 68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5106" name="Group 69"/>
          <p:cNvGrpSpPr>
            <a:grpSpLocks/>
          </p:cNvGrpSpPr>
          <p:nvPr/>
        </p:nvGrpSpPr>
        <p:grpSpPr bwMode="auto">
          <a:xfrm>
            <a:off x="4221163" y="4589463"/>
            <a:ext cx="990600" cy="358775"/>
            <a:chOff x="1412" y="2637"/>
            <a:chExt cx="624" cy="226"/>
          </a:xfrm>
        </p:grpSpPr>
        <p:sp>
          <p:nvSpPr>
            <p:cNvPr id="45153" name="Line 70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54" name="Line 71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55" name="Line 72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56" name="Line 73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57" name="Line 74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5107" name="Group 75"/>
          <p:cNvGrpSpPr>
            <a:grpSpLocks/>
          </p:cNvGrpSpPr>
          <p:nvPr/>
        </p:nvGrpSpPr>
        <p:grpSpPr bwMode="auto">
          <a:xfrm>
            <a:off x="5211763" y="4589463"/>
            <a:ext cx="990600" cy="358775"/>
            <a:chOff x="1412" y="2637"/>
            <a:chExt cx="624" cy="226"/>
          </a:xfrm>
        </p:grpSpPr>
        <p:sp>
          <p:nvSpPr>
            <p:cNvPr id="45148" name="Line 76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49" name="Line 77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50" name="Line 78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51" name="Line 79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52" name="Line 80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5108" name="Group 81"/>
          <p:cNvGrpSpPr>
            <a:grpSpLocks/>
          </p:cNvGrpSpPr>
          <p:nvPr/>
        </p:nvGrpSpPr>
        <p:grpSpPr bwMode="auto">
          <a:xfrm>
            <a:off x="6202363" y="4589463"/>
            <a:ext cx="990600" cy="358775"/>
            <a:chOff x="1412" y="2637"/>
            <a:chExt cx="624" cy="226"/>
          </a:xfrm>
        </p:grpSpPr>
        <p:sp>
          <p:nvSpPr>
            <p:cNvPr id="45143" name="Line 82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44" name="Line 83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45" name="Line 84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46" name="Line 85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47" name="Line 86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5109" name="Group 87"/>
          <p:cNvGrpSpPr>
            <a:grpSpLocks/>
          </p:cNvGrpSpPr>
          <p:nvPr/>
        </p:nvGrpSpPr>
        <p:grpSpPr bwMode="auto">
          <a:xfrm>
            <a:off x="7191375" y="4591050"/>
            <a:ext cx="990600" cy="358775"/>
            <a:chOff x="1412" y="2637"/>
            <a:chExt cx="624" cy="226"/>
          </a:xfrm>
        </p:grpSpPr>
        <p:sp>
          <p:nvSpPr>
            <p:cNvPr id="45138" name="Line 88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39" name="Line 89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40" name="Line 90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41" name="Line 91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42" name="Line 92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5110" name="Line 93"/>
          <p:cNvSpPr>
            <a:spLocks noChangeShapeType="1"/>
          </p:cNvSpPr>
          <p:nvPr/>
        </p:nvSpPr>
        <p:spPr bwMode="auto">
          <a:xfrm>
            <a:off x="1746250" y="5670550"/>
            <a:ext cx="19796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11" name="Line 94"/>
          <p:cNvSpPr>
            <a:spLocks noChangeShapeType="1"/>
          </p:cNvSpPr>
          <p:nvPr/>
        </p:nvSpPr>
        <p:spPr bwMode="auto">
          <a:xfrm>
            <a:off x="3725863" y="5310188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12" name="Line 95"/>
          <p:cNvSpPr>
            <a:spLocks noChangeShapeType="1"/>
          </p:cNvSpPr>
          <p:nvPr/>
        </p:nvSpPr>
        <p:spPr bwMode="auto">
          <a:xfrm>
            <a:off x="3725863" y="5310188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13" name="Line 103"/>
          <p:cNvSpPr>
            <a:spLocks noChangeShapeType="1"/>
          </p:cNvSpPr>
          <p:nvPr/>
        </p:nvSpPr>
        <p:spPr bwMode="auto">
          <a:xfrm flipV="1">
            <a:off x="1790700" y="5984875"/>
            <a:ext cx="252095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14" name="Line 133"/>
          <p:cNvSpPr>
            <a:spLocks noChangeShapeType="1"/>
          </p:cNvSpPr>
          <p:nvPr/>
        </p:nvSpPr>
        <p:spPr bwMode="auto">
          <a:xfrm>
            <a:off x="1746250" y="6345238"/>
            <a:ext cx="256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15" name="Line 136"/>
          <p:cNvSpPr>
            <a:spLocks noChangeShapeType="1"/>
          </p:cNvSpPr>
          <p:nvPr/>
        </p:nvSpPr>
        <p:spPr bwMode="auto">
          <a:xfrm>
            <a:off x="4402138" y="5986463"/>
            <a:ext cx="854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16" name="Line 137"/>
          <p:cNvSpPr>
            <a:spLocks noChangeShapeType="1"/>
          </p:cNvSpPr>
          <p:nvPr/>
        </p:nvSpPr>
        <p:spPr bwMode="auto">
          <a:xfrm>
            <a:off x="4402138" y="6345238"/>
            <a:ext cx="8096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17" name="Line 156"/>
          <p:cNvSpPr>
            <a:spLocks noChangeShapeType="1"/>
          </p:cNvSpPr>
          <p:nvPr/>
        </p:nvSpPr>
        <p:spPr bwMode="auto">
          <a:xfrm>
            <a:off x="2241550" y="4994275"/>
            <a:ext cx="0" cy="234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18" name="Line 165"/>
          <p:cNvSpPr>
            <a:spLocks noChangeShapeType="1"/>
          </p:cNvSpPr>
          <p:nvPr/>
        </p:nvSpPr>
        <p:spPr bwMode="auto">
          <a:xfrm>
            <a:off x="3232150" y="485933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19" name="Line 166"/>
          <p:cNvSpPr>
            <a:spLocks noChangeShapeType="1"/>
          </p:cNvSpPr>
          <p:nvPr/>
        </p:nvSpPr>
        <p:spPr bwMode="auto">
          <a:xfrm>
            <a:off x="4221163" y="4905375"/>
            <a:ext cx="0" cy="234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20" name="Line 167"/>
          <p:cNvSpPr>
            <a:spLocks noChangeShapeType="1"/>
          </p:cNvSpPr>
          <p:nvPr/>
        </p:nvSpPr>
        <p:spPr bwMode="auto">
          <a:xfrm>
            <a:off x="5211763" y="485933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21" name="Line 168"/>
          <p:cNvSpPr>
            <a:spLocks noChangeShapeType="1"/>
          </p:cNvSpPr>
          <p:nvPr/>
        </p:nvSpPr>
        <p:spPr bwMode="auto">
          <a:xfrm>
            <a:off x="6202363" y="485933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22" name="Line 169"/>
          <p:cNvSpPr>
            <a:spLocks noChangeShapeType="1"/>
          </p:cNvSpPr>
          <p:nvPr/>
        </p:nvSpPr>
        <p:spPr bwMode="auto">
          <a:xfrm>
            <a:off x="7191375" y="481488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23" name="Line 95"/>
          <p:cNvSpPr>
            <a:spLocks noChangeShapeType="1"/>
          </p:cNvSpPr>
          <p:nvPr/>
        </p:nvSpPr>
        <p:spPr bwMode="auto">
          <a:xfrm>
            <a:off x="5707063" y="5310188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24" name="Line 93"/>
          <p:cNvSpPr>
            <a:spLocks noChangeShapeType="1"/>
          </p:cNvSpPr>
          <p:nvPr/>
        </p:nvSpPr>
        <p:spPr bwMode="auto">
          <a:xfrm>
            <a:off x="5707063" y="5670550"/>
            <a:ext cx="19796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grpSp>
        <p:nvGrpSpPr>
          <p:cNvPr id="45125" name="Group 145"/>
          <p:cNvGrpSpPr>
            <a:grpSpLocks/>
          </p:cNvGrpSpPr>
          <p:nvPr/>
        </p:nvGrpSpPr>
        <p:grpSpPr bwMode="auto">
          <a:xfrm>
            <a:off x="4311650" y="5986463"/>
            <a:ext cx="90488" cy="358775"/>
            <a:chOff x="2092" y="3771"/>
            <a:chExt cx="57" cy="226"/>
          </a:xfrm>
        </p:grpSpPr>
        <p:sp>
          <p:nvSpPr>
            <p:cNvPr id="45136" name="Line 143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37" name="Line 144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5126" name="Line 136"/>
          <p:cNvSpPr>
            <a:spLocks noChangeShapeType="1"/>
          </p:cNvSpPr>
          <p:nvPr/>
        </p:nvSpPr>
        <p:spPr bwMode="auto">
          <a:xfrm>
            <a:off x="5346700" y="5986463"/>
            <a:ext cx="2835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27" name="Line 136"/>
          <p:cNvSpPr>
            <a:spLocks noChangeShapeType="1"/>
          </p:cNvSpPr>
          <p:nvPr/>
        </p:nvSpPr>
        <p:spPr bwMode="auto">
          <a:xfrm>
            <a:off x="5346700" y="6345238"/>
            <a:ext cx="2835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5128" name="Text Box 28"/>
          <p:cNvSpPr txBox="1">
            <a:spLocks noChangeArrowheads="1"/>
          </p:cNvSpPr>
          <p:nvPr/>
        </p:nvSpPr>
        <p:spPr bwMode="auto">
          <a:xfrm>
            <a:off x="7548563" y="1935163"/>
            <a:ext cx="5651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cnt</a:t>
            </a:r>
          </a:p>
        </p:txBody>
      </p:sp>
      <p:sp>
        <p:nvSpPr>
          <p:cNvPr id="45129" name="Text Box 152"/>
          <p:cNvSpPr txBox="1">
            <a:spLocks noChangeArrowheads="1"/>
          </p:cNvSpPr>
          <p:nvPr/>
        </p:nvSpPr>
        <p:spPr bwMode="auto">
          <a:xfrm>
            <a:off x="3321050" y="5938838"/>
            <a:ext cx="304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cnt</a:t>
            </a:r>
            <a:endParaRPr lang="en-US" altLang="de-DE" sz="1800" b="0"/>
          </a:p>
        </p:txBody>
      </p:sp>
      <p:sp>
        <p:nvSpPr>
          <p:cNvPr id="45130" name="Text Box 153"/>
          <p:cNvSpPr txBox="1">
            <a:spLocks noChangeArrowheads="1"/>
          </p:cNvSpPr>
          <p:nvPr/>
        </p:nvSpPr>
        <p:spPr bwMode="auto">
          <a:xfrm>
            <a:off x="4537075" y="5940425"/>
            <a:ext cx="69215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cnt + 1</a:t>
            </a:r>
            <a:endParaRPr lang="en-US" altLang="de-DE" sz="1800" b="0"/>
          </a:p>
        </p:txBody>
      </p:sp>
      <p:sp>
        <p:nvSpPr>
          <p:cNvPr id="45131" name="Text Box 154"/>
          <p:cNvSpPr txBox="1">
            <a:spLocks noChangeArrowheads="1"/>
          </p:cNvSpPr>
          <p:nvPr/>
        </p:nvSpPr>
        <p:spPr bwMode="auto">
          <a:xfrm>
            <a:off x="5437188" y="5938838"/>
            <a:ext cx="69215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cnt + 2</a:t>
            </a:r>
            <a:endParaRPr lang="en-US" altLang="de-DE" sz="1800" b="0"/>
          </a:p>
        </p:txBody>
      </p:sp>
      <p:grpSp>
        <p:nvGrpSpPr>
          <p:cNvPr id="45132" name="Group 155"/>
          <p:cNvGrpSpPr>
            <a:grpSpLocks/>
          </p:cNvGrpSpPr>
          <p:nvPr/>
        </p:nvGrpSpPr>
        <p:grpSpPr bwMode="auto">
          <a:xfrm>
            <a:off x="5256213" y="5986463"/>
            <a:ext cx="90487" cy="358775"/>
            <a:chOff x="2092" y="3771"/>
            <a:chExt cx="57" cy="226"/>
          </a:xfrm>
        </p:grpSpPr>
        <p:sp>
          <p:nvSpPr>
            <p:cNvPr id="45134" name="Line 156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5135" name="Line 157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5133" name="Text Box 28"/>
          <p:cNvSpPr txBox="1">
            <a:spLocks noChangeArrowheads="1"/>
          </p:cNvSpPr>
          <p:nvPr/>
        </p:nvSpPr>
        <p:spPr bwMode="auto">
          <a:xfrm>
            <a:off x="4662488" y="1935163"/>
            <a:ext cx="4032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4991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liennummernplatzhalter 2"/>
          <p:cNvSpPr txBox="1">
            <a:spLocks noGrp="1"/>
          </p:cNvSpPr>
          <p:nvPr/>
        </p:nvSpPr>
        <p:spPr bwMode="auto">
          <a:xfrm>
            <a:off x="9204325" y="7124700"/>
            <a:ext cx="12144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</a:pPr>
            <a:fld id="{6C199CE3-2D5E-402E-86C4-57B408390528}" type="slidenum">
              <a:rPr lang="de-DE" altLang="de-DE" sz="900" b="0">
                <a:solidFill>
                  <a:schemeClr val="tx1"/>
                </a:solidFill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</a:pPr>
              <a:t>14</a:t>
            </a:fld>
            <a:endParaRPr lang="de-DE" altLang="de-DE" sz="900" b="0">
              <a:solidFill>
                <a:schemeClr val="tx1"/>
              </a:solidFill>
            </a:endParaRPr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5435600" y="1365250"/>
            <a:ext cx="801688" cy="1344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5346700" y="1449388"/>
            <a:ext cx="801688" cy="134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6085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12737" y="325439"/>
            <a:ext cx="9088438" cy="1258887"/>
          </a:xfrm>
        </p:spPr>
        <p:txBody>
          <a:bodyPr/>
          <a:lstStyle/>
          <a:p>
            <a:pPr eaLnBrk="1" hangingPunct="1"/>
            <a:r>
              <a:rPr lang="de-CH" altLang="de-DE" dirty="0" smtClean="0">
                <a:solidFill>
                  <a:srgbClr val="0070C0"/>
                </a:solidFill>
              </a:rPr>
              <a:t>3)</a:t>
            </a:r>
            <a:r>
              <a:rPr lang="de-CH" altLang="de-DE" dirty="0">
                <a:solidFill>
                  <a:srgbClr val="0070C0"/>
                </a:solidFill>
              </a:rPr>
              <a:t> </a:t>
            </a:r>
            <a:r>
              <a:rPr lang="de-CH" altLang="de-DE" dirty="0" smtClean="0">
                <a:solidFill>
                  <a:srgbClr val="0070C0"/>
                </a:solidFill>
              </a:rPr>
              <a:t>Counter </a:t>
            </a:r>
            <a:r>
              <a:rPr lang="de-CH" altLang="de-DE" dirty="0" err="1" smtClean="0">
                <a:solidFill>
                  <a:srgbClr val="0070C0"/>
                </a:solidFill>
              </a:rPr>
              <a:t>with</a:t>
            </a:r>
            <a:r>
              <a:rPr lang="de-CH" altLang="de-DE" dirty="0" smtClean="0">
                <a:solidFill>
                  <a:srgbClr val="0070C0"/>
                </a:solidFill>
              </a:rPr>
              <a:t> Load</a:t>
            </a:r>
          </a:p>
        </p:txBody>
      </p:sp>
      <p:sp>
        <p:nvSpPr>
          <p:cNvPr id="46086" name="Rectangle 5"/>
          <p:cNvSpPr>
            <a:spLocks noChangeArrowheads="1"/>
          </p:cNvSpPr>
          <p:nvPr/>
        </p:nvSpPr>
        <p:spPr bwMode="auto">
          <a:xfrm>
            <a:off x="5257800" y="1533525"/>
            <a:ext cx="801688" cy="134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6087" name="Text Box 6"/>
          <p:cNvSpPr txBox="1">
            <a:spLocks noChangeArrowheads="1"/>
          </p:cNvSpPr>
          <p:nvPr/>
        </p:nvSpPr>
        <p:spPr bwMode="auto">
          <a:xfrm>
            <a:off x="5613400" y="1617663"/>
            <a:ext cx="4460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46088" name="Text Box 7"/>
          <p:cNvSpPr txBox="1">
            <a:spLocks noChangeArrowheads="1"/>
          </p:cNvSpPr>
          <p:nvPr/>
        </p:nvSpPr>
        <p:spPr bwMode="auto">
          <a:xfrm>
            <a:off x="5435600" y="2373313"/>
            <a:ext cx="7127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46089" name="Line 8"/>
          <p:cNvSpPr>
            <a:spLocks noChangeShapeType="1"/>
          </p:cNvSpPr>
          <p:nvPr/>
        </p:nvSpPr>
        <p:spPr bwMode="auto">
          <a:xfrm>
            <a:off x="6059488" y="2541588"/>
            <a:ext cx="3571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090" name="Line 9"/>
          <p:cNvSpPr>
            <a:spLocks noChangeShapeType="1"/>
          </p:cNvSpPr>
          <p:nvPr/>
        </p:nvSpPr>
        <p:spPr bwMode="auto">
          <a:xfrm>
            <a:off x="6059488" y="1785938"/>
            <a:ext cx="10699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091" name="Line 10"/>
          <p:cNvSpPr>
            <a:spLocks noChangeShapeType="1"/>
          </p:cNvSpPr>
          <p:nvPr/>
        </p:nvSpPr>
        <p:spPr bwMode="auto">
          <a:xfrm>
            <a:off x="5257800" y="2038350"/>
            <a:ext cx="26670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092" name="Line 11"/>
          <p:cNvSpPr>
            <a:spLocks noChangeShapeType="1"/>
          </p:cNvSpPr>
          <p:nvPr/>
        </p:nvSpPr>
        <p:spPr bwMode="auto">
          <a:xfrm flipH="1">
            <a:off x="5257800" y="2205038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093" name="Line 12"/>
          <p:cNvSpPr>
            <a:spLocks noChangeShapeType="1"/>
          </p:cNvSpPr>
          <p:nvPr/>
        </p:nvSpPr>
        <p:spPr bwMode="auto">
          <a:xfrm>
            <a:off x="4989513" y="2205038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094" name="Line 13"/>
          <p:cNvSpPr>
            <a:spLocks noChangeShapeType="1"/>
          </p:cNvSpPr>
          <p:nvPr/>
        </p:nvSpPr>
        <p:spPr bwMode="auto">
          <a:xfrm>
            <a:off x="4989513" y="1785938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095" name="Line 14"/>
          <p:cNvSpPr>
            <a:spLocks noChangeShapeType="1"/>
          </p:cNvSpPr>
          <p:nvPr/>
        </p:nvSpPr>
        <p:spPr bwMode="auto">
          <a:xfrm flipH="1">
            <a:off x="4456113" y="1785938"/>
            <a:ext cx="801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096" name="Line 15"/>
          <p:cNvSpPr>
            <a:spLocks noChangeShapeType="1"/>
          </p:cNvSpPr>
          <p:nvPr/>
        </p:nvSpPr>
        <p:spPr bwMode="auto">
          <a:xfrm flipH="1">
            <a:off x="4722813" y="2205038"/>
            <a:ext cx="5349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097" name="Line 16"/>
          <p:cNvSpPr>
            <a:spLocks noChangeShapeType="1"/>
          </p:cNvSpPr>
          <p:nvPr/>
        </p:nvSpPr>
        <p:spPr bwMode="auto">
          <a:xfrm>
            <a:off x="3563938" y="1785938"/>
            <a:ext cx="1693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098" name="Text Box 19"/>
          <p:cNvSpPr txBox="1">
            <a:spLocks noChangeArrowheads="1"/>
          </p:cNvSpPr>
          <p:nvPr/>
        </p:nvSpPr>
        <p:spPr bwMode="auto">
          <a:xfrm>
            <a:off x="6536347" y="1954213"/>
            <a:ext cx="2268906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>
                <a:solidFill>
                  <a:schemeClr val="tx1"/>
                </a:solidFill>
              </a:rPr>
              <a:t> = </a:t>
            </a:r>
            <a:r>
              <a:rPr lang="de-CH" altLang="de-DE" sz="2100" b="0" dirty="0" err="1" smtClean="0">
                <a:solidFill>
                  <a:schemeClr val="tx1"/>
                </a:solidFill>
              </a:rPr>
              <a:t>number</a:t>
            </a:r>
            <a:r>
              <a:rPr lang="de-CH" altLang="de-DE" sz="2100" b="0" dirty="0" smtClean="0">
                <a:solidFill>
                  <a:schemeClr val="tx1"/>
                </a:solidFill>
              </a:rPr>
              <a:t> of </a:t>
            </a:r>
            <a:r>
              <a:rPr lang="de-CH" altLang="de-DE" sz="2100" b="0" dirty="0">
                <a:solidFill>
                  <a:schemeClr val="tx1"/>
                </a:solidFill>
              </a:rPr>
              <a:t>FFs</a:t>
            </a:r>
          </a:p>
        </p:txBody>
      </p:sp>
      <p:sp>
        <p:nvSpPr>
          <p:cNvPr id="46099" name="Line 20"/>
          <p:cNvSpPr>
            <a:spLocks noChangeShapeType="1"/>
          </p:cNvSpPr>
          <p:nvPr/>
        </p:nvSpPr>
        <p:spPr bwMode="auto">
          <a:xfrm flipV="1">
            <a:off x="7129463" y="946150"/>
            <a:ext cx="0" cy="8397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00" name="Line 21"/>
          <p:cNvSpPr>
            <a:spLocks noChangeShapeType="1"/>
          </p:cNvSpPr>
          <p:nvPr/>
        </p:nvSpPr>
        <p:spPr bwMode="auto">
          <a:xfrm flipH="1" flipV="1">
            <a:off x="1025525" y="923925"/>
            <a:ext cx="6103938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01" name="Line 22"/>
          <p:cNvSpPr>
            <a:spLocks noChangeShapeType="1"/>
          </p:cNvSpPr>
          <p:nvPr/>
        </p:nvSpPr>
        <p:spPr bwMode="auto">
          <a:xfrm>
            <a:off x="1025525" y="946150"/>
            <a:ext cx="0" cy="1103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02" name="Line 24"/>
          <p:cNvSpPr>
            <a:spLocks noChangeShapeType="1"/>
          </p:cNvSpPr>
          <p:nvPr/>
        </p:nvSpPr>
        <p:spPr bwMode="auto">
          <a:xfrm flipV="1">
            <a:off x="846138" y="1104900"/>
            <a:ext cx="357187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03" name="Text Box 25"/>
          <p:cNvSpPr txBox="1">
            <a:spLocks noChangeArrowheads="1"/>
          </p:cNvSpPr>
          <p:nvPr/>
        </p:nvSpPr>
        <p:spPr bwMode="auto">
          <a:xfrm>
            <a:off x="441325" y="1149350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6104" name="Line 26"/>
          <p:cNvSpPr>
            <a:spLocks noChangeShapeType="1"/>
          </p:cNvSpPr>
          <p:nvPr/>
        </p:nvSpPr>
        <p:spPr bwMode="auto">
          <a:xfrm>
            <a:off x="1071563" y="4075113"/>
            <a:ext cx="3616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05" name="Line 27"/>
          <p:cNvSpPr>
            <a:spLocks noChangeShapeType="1"/>
          </p:cNvSpPr>
          <p:nvPr/>
        </p:nvSpPr>
        <p:spPr bwMode="auto">
          <a:xfrm flipH="1">
            <a:off x="4716463" y="2205038"/>
            <a:ext cx="6350" cy="1870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06" name="Text Box 28"/>
          <p:cNvSpPr txBox="1">
            <a:spLocks noChangeArrowheads="1"/>
          </p:cNvSpPr>
          <p:nvPr/>
        </p:nvSpPr>
        <p:spPr bwMode="auto">
          <a:xfrm>
            <a:off x="1071563" y="3670300"/>
            <a:ext cx="7286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Takt</a:t>
            </a:r>
          </a:p>
        </p:txBody>
      </p:sp>
      <p:sp>
        <p:nvSpPr>
          <p:cNvPr id="46107" name="Line 30"/>
          <p:cNvSpPr>
            <a:spLocks noChangeShapeType="1"/>
          </p:cNvSpPr>
          <p:nvPr/>
        </p:nvSpPr>
        <p:spPr bwMode="auto">
          <a:xfrm>
            <a:off x="7129463" y="1785938"/>
            <a:ext cx="1603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08" name="Text Box 31"/>
          <p:cNvSpPr txBox="1">
            <a:spLocks noChangeArrowheads="1"/>
          </p:cNvSpPr>
          <p:nvPr/>
        </p:nvSpPr>
        <p:spPr bwMode="auto">
          <a:xfrm>
            <a:off x="6329363" y="1954213"/>
            <a:ext cx="3571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6109" name="Line 32"/>
          <p:cNvSpPr>
            <a:spLocks noChangeShapeType="1"/>
          </p:cNvSpPr>
          <p:nvPr/>
        </p:nvSpPr>
        <p:spPr bwMode="auto">
          <a:xfrm flipV="1">
            <a:off x="6416675" y="1617663"/>
            <a:ext cx="3556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10" name="Text Box 33"/>
          <p:cNvSpPr txBox="1">
            <a:spLocks noChangeArrowheads="1"/>
          </p:cNvSpPr>
          <p:nvPr/>
        </p:nvSpPr>
        <p:spPr bwMode="auto">
          <a:xfrm>
            <a:off x="4279900" y="1870075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6111" name="Line 34"/>
          <p:cNvSpPr>
            <a:spLocks noChangeShapeType="1"/>
          </p:cNvSpPr>
          <p:nvPr/>
        </p:nvSpPr>
        <p:spPr bwMode="auto">
          <a:xfrm flipV="1">
            <a:off x="4276725" y="1617663"/>
            <a:ext cx="357188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1476375" y="1735138"/>
            <a:ext cx="630238" cy="630237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1701800" y="1824038"/>
            <a:ext cx="2079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/>
              <a:t>+</a:t>
            </a:r>
            <a:endParaRPr lang="en-US" altLang="de-DE"/>
          </a:p>
        </p:txBody>
      </p:sp>
      <p:sp>
        <p:nvSpPr>
          <p:cNvPr id="46114" name="Line 34"/>
          <p:cNvSpPr>
            <a:spLocks noChangeShapeType="1"/>
          </p:cNvSpPr>
          <p:nvPr/>
        </p:nvSpPr>
        <p:spPr bwMode="auto">
          <a:xfrm flipH="1">
            <a:off x="1789113" y="1509713"/>
            <a:ext cx="1587" cy="2254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1611313" y="11049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b="0"/>
              <a:t>+1</a:t>
            </a:r>
            <a:endParaRPr lang="en-US" altLang="de-DE" b="0"/>
          </a:p>
        </p:txBody>
      </p:sp>
      <p:grpSp>
        <p:nvGrpSpPr>
          <p:cNvPr id="46116" name="Group 36"/>
          <p:cNvGrpSpPr>
            <a:grpSpLocks/>
          </p:cNvGrpSpPr>
          <p:nvPr/>
        </p:nvGrpSpPr>
        <p:grpSpPr bwMode="auto">
          <a:xfrm>
            <a:off x="3186113" y="1284288"/>
            <a:ext cx="358775" cy="990600"/>
            <a:chOff x="1072" y="2835"/>
            <a:chExt cx="226" cy="624"/>
          </a:xfrm>
        </p:grpSpPr>
        <p:grpSp>
          <p:nvGrpSpPr>
            <p:cNvPr id="46212" name="Group 37"/>
            <p:cNvGrpSpPr>
              <a:grpSpLocks/>
            </p:cNvGrpSpPr>
            <p:nvPr/>
          </p:nvGrpSpPr>
          <p:grpSpPr bwMode="auto">
            <a:xfrm>
              <a:off x="1072" y="2835"/>
              <a:ext cx="226" cy="312"/>
              <a:chOff x="1072" y="2835"/>
              <a:chExt cx="226" cy="312"/>
            </a:xfrm>
          </p:grpSpPr>
          <p:sp>
            <p:nvSpPr>
              <p:cNvPr id="46217" name="Line 38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6218" name="Line 39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6219" name="Line 40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  <p:grpSp>
          <p:nvGrpSpPr>
            <p:cNvPr id="46213" name="Group 41"/>
            <p:cNvGrpSpPr>
              <a:grpSpLocks/>
            </p:cNvGrpSpPr>
            <p:nvPr/>
          </p:nvGrpSpPr>
          <p:grpSpPr bwMode="auto">
            <a:xfrm flipV="1">
              <a:off x="1072" y="3147"/>
              <a:ext cx="226" cy="312"/>
              <a:chOff x="1072" y="2835"/>
              <a:chExt cx="226" cy="312"/>
            </a:xfrm>
          </p:grpSpPr>
          <p:sp>
            <p:nvSpPr>
              <p:cNvPr id="46214" name="Line 42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6215" name="Line 43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6216" name="Line 44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</p:grpSp>
      <p:sp>
        <p:nvSpPr>
          <p:cNvPr id="46117" name="Line 45"/>
          <p:cNvSpPr>
            <a:spLocks noChangeShapeType="1"/>
          </p:cNvSpPr>
          <p:nvPr/>
        </p:nvSpPr>
        <p:spPr bwMode="auto">
          <a:xfrm flipH="1">
            <a:off x="2646363" y="1509713"/>
            <a:ext cx="539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18" name="Line 46"/>
          <p:cNvSpPr>
            <a:spLocks noChangeShapeType="1"/>
          </p:cNvSpPr>
          <p:nvPr/>
        </p:nvSpPr>
        <p:spPr bwMode="auto">
          <a:xfrm flipH="1">
            <a:off x="2106613" y="2049463"/>
            <a:ext cx="1079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19" name="Line 48"/>
          <p:cNvSpPr>
            <a:spLocks noChangeShapeType="1"/>
          </p:cNvSpPr>
          <p:nvPr/>
        </p:nvSpPr>
        <p:spPr bwMode="auto">
          <a:xfrm flipH="1">
            <a:off x="1025525" y="2049463"/>
            <a:ext cx="450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20" name="Text Box 49"/>
          <p:cNvSpPr txBox="1">
            <a:spLocks noChangeArrowheads="1"/>
          </p:cNvSpPr>
          <p:nvPr/>
        </p:nvSpPr>
        <p:spPr bwMode="auto">
          <a:xfrm>
            <a:off x="3276600" y="1689100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0</a:t>
            </a:r>
            <a:endParaRPr lang="en-US" altLang="de-DE" sz="1800" b="0"/>
          </a:p>
        </p:txBody>
      </p:sp>
      <p:sp>
        <p:nvSpPr>
          <p:cNvPr id="46121" name="Text Box 50"/>
          <p:cNvSpPr txBox="1">
            <a:spLocks noChangeArrowheads="1"/>
          </p:cNvSpPr>
          <p:nvPr/>
        </p:nvSpPr>
        <p:spPr bwMode="auto">
          <a:xfrm>
            <a:off x="3276600" y="1330325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1</a:t>
            </a:r>
            <a:endParaRPr lang="en-US" altLang="de-DE" sz="1800" b="0"/>
          </a:p>
        </p:txBody>
      </p:sp>
      <p:sp>
        <p:nvSpPr>
          <p:cNvPr id="46122" name="Text Box 28"/>
          <p:cNvSpPr txBox="1">
            <a:spLocks noChangeArrowheads="1"/>
          </p:cNvSpPr>
          <p:nvPr/>
        </p:nvSpPr>
        <p:spPr bwMode="auto">
          <a:xfrm>
            <a:off x="981075" y="2724150"/>
            <a:ext cx="14938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load_value</a:t>
            </a:r>
          </a:p>
        </p:txBody>
      </p:sp>
      <p:sp>
        <p:nvSpPr>
          <p:cNvPr id="46123" name="Line 54"/>
          <p:cNvSpPr>
            <a:spLocks noChangeShapeType="1"/>
          </p:cNvSpPr>
          <p:nvPr/>
        </p:nvSpPr>
        <p:spPr bwMode="auto">
          <a:xfrm>
            <a:off x="1025525" y="3624263"/>
            <a:ext cx="23860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24" name="Line 55"/>
          <p:cNvSpPr>
            <a:spLocks noChangeShapeType="1"/>
          </p:cNvSpPr>
          <p:nvPr/>
        </p:nvSpPr>
        <p:spPr bwMode="auto">
          <a:xfrm flipV="1">
            <a:off x="3411538" y="2139950"/>
            <a:ext cx="0" cy="1484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25" name="Text Box 28"/>
          <p:cNvSpPr txBox="1">
            <a:spLocks noChangeArrowheads="1"/>
          </p:cNvSpPr>
          <p:nvPr/>
        </p:nvSpPr>
        <p:spPr bwMode="auto">
          <a:xfrm>
            <a:off x="1025525" y="3219450"/>
            <a:ext cx="7112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46126" name="Line 57"/>
          <p:cNvSpPr>
            <a:spLocks noChangeShapeType="1"/>
          </p:cNvSpPr>
          <p:nvPr/>
        </p:nvSpPr>
        <p:spPr bwMode="auto">
          <a:xfrm>
            <a:off x="1025525" y="3130550"/>
            <a:ext cx="16208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27" name="Line 58"/>
          <p:cNvSpPr>
            <a:spLocks noChangeShapeType="1"/>
          </p:cNvSpPr>
          <p:nvPr/>
        </p:nvSpPr>
        <p:spPr bwMode="auto">
          <a:xfrm>
            <a:off x="2646363" y="1509713"/>
            <a:ext cx="0" cy="1620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28" name="Line 24"/>
          <p:cNvSpPr>
            <a:spLocks noChangeShapeType="1"/>
          </p:cNvSpPr>
          <p:nvPr/>
        </p:nvSpPr>
        <p:spPr bwMode="auto">
          <a:xfrm flipV="1">
            <a:off x="2466975" y="2365375"/>
            <a:ext cx="357188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6129" name="Text Box 25"/>
          <p:cNvSpPr txBox="1">
            <a:spLocks noChangeArrowheads="1"/>
          </p:cNvSpPr>
          <p:nvPr/>
        </p:nvSpPr>
        <p:spPr bwMode="auto">
          <a:xfrm>
            <a:off x="2736850" y="2500313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6130" name="Text Box 40"/>
          <p:cNvSpPr txBox="1">
            <a:spLocks noChangeArrowheads="1"/>
          </p:cNvSpPr>
          <p:nvPr/>
        </p:nvSpPr>
        <p:spPr bwMode="auto">
          <a:xfrm>
            <a:off x="701675" y="4551363"/>
            <a:ext cx="4857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2000" b="0"/>
              <a:t>clk</a:t>
            </a:r>
          </a:p>
          <a:p>
            <a:pPr eaLnBrk="1" hangingPunct="1"/>
            <a:r>
              <a:rPr lang="de-CH" altLang="de-DE" sz="2000" b="0"/>
              <a:t>load</a:t>
            </a:r>
          </a:p>
          <a:p>
            <a:pPr eaLnBrk="1" hangingPunct="1"/>
            <a:r>
              <a:rPr lang="de-CH" altLang="de-DE" sz="2000" b="0"/>
              <a:t>cnt</a:t>
            </a:r>
          </a:p>
          <a:p>
            <a:pPr eaLnBrk="1" hangingPunct="1"/>
            <a:r>
              <a:rPr lang="de-CH" altLang="de-DE" sz="2000" b="0"/>
              <a:t>D</a:t>
            </a:r>
          </a:p>
        </p:txBody>
      </p:sp>
      <p:sp>
        <p:nvSpPr>
          <p:cNvPr id="46131" name="Line 55"/>
          <p:cNvSpPr>
            <a:spLocks noChangeShapeType="1"/>
          </p:cNvSpPr>
          <p:nvPr/>
        </p:nvSpPr>
        <p:spPr bwMode="auto">
          <a:xfrm>
            <a:off x="1746250" y="4905375"/>
            <a:ext cx="495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grpSp>
        <p:nvGrpSpPr>
          <p:cNvPr id="46132" name="Group 62"/>
          <p:cNvGrpSpPr>
            <a:grpSpLocks/>
          </p:cNvGrpSpPr>
          <p:nvPr/>
        </p:nvGrpSpPr>
        <p:grpSpPr bwMode="auto">
          <a:xfrm>
            <a:off x="2241550" y="4546600"/>
            <a:ext cx="990600" cy="358775"/>
            <a:chOff x="1412" y="2637"/>
            <a:chExt cx="624" cy="226"/>
          </a:xfrm>
        </p:grpSpPr>
        <p:sp>
          <p:nvSpPr>
            <p:cNvPr id="46207" name="Line 56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08" name="Line 58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09" name="Line 59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10" name="Line 60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11" name="Line 61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6133" name="Group 63"/>
          <p:cNvGrpSpPr>
            <a:grpSpLocks/>
          </p:cNvGrpSpPr>
          <p:nvPr/>
        </p:nvGrpSpPr>
        <p:grpSpPr bwMode="auto">
          <a:xfrm>
            <a:off x="3232150" y="4500563"/>
            <a:ext cx="990600" cy="358775"/>
            <a:chOff x="1412" y="2637"/>
            <a:chExt cx="624" cy="226"/>
          </a:xfrm>
        </p:grpSpPr>
        <p:sp>
          <p:nvSpPr>
            <p:cNvPr id="46202" name="Line 64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03" name="Line 65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04" name="Line 66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05" name="Line 67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06" name="Line 68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6134" name="Group 69"/>
          <p:cNvGrpSpPr>
            <a:grpSpLocks/>
          </p:cNvGrpSpPr>
          <p:nvPr/>
        </p:nvGrpSpPr>
        <p:grpSpPr bwMode="auto">
          <a:xfrm>
            <a:off x="4221163" y="4500563"/>
            <a:ext cx="990600" cy="358775"/>
            <a:chOff x="1412" y="2637"/>
            <a:chExt cx="624" cy="226"/>
          </a:xfrm>
        </p:grpSpPr>
        <p:sp>
          <p:nvSpPr>
            <p:cNvPr id="46197" name="Line 70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98" name="Line 71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99" name="Line 72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00" name="Line 73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201" name="Line 74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6135" name="Group 75"/>
          <p:cNvGrpSpPr>
            <a:grpSpLocks/>
          </p:cNvGrpSpPr>
          <p:nvPr/>
        </p:nvGrpSpPr>
        <p:grpSpPr bwMode="auto">
          <a:xfrm>
            <a:off x="5211763" y="4500563"/>
            <a:ext cx="990600" cy="358775"/>
            <a:chOff x="1412" y="2637"/>
            <a:chExt cx="624" cy="226"/>
          </a:xfrm>
        </p:grpSpPr>
        <p:sp>
          <p:nvSpPr>
            <p:cNvPr id="46192" name="Line 76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93" name="Line 77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94" name="Line 78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95" name="Line 79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96" name="Line 80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6136" name="Group 81"/>
          <p:cNvGrpSpPr>
            <a:grpSpLocks/>
          </p:cNvGrpSpPr>
          <p:nvPr/>
        </p:nvGrpSpPr>
        <p:grpSpPr bwMode="auto">
          <a:xfrm>
            <a:off x="6202363" y="4500563"/>
            <a:ext cx="990600" cy="358775"/>
            <a:chOff x="1412" y="2637"/>
            <a:chExt cx="624" cy="226"/>
          </a:xfrm>
        </p:grpSpPr>
        <p:sp>
          <p:nvSpPr>
            <p:cNvPr id="46187" name="Line 82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88" name="Line 83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89" name="Line 84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90" name="Line 85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91" name="Line 86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6137" name="Group 87"/>
          <p:cNvGrpSpPr>
            <a:grpSpLocks/>
          </p:cNvGrpSpPr>
          <p:nvPr/>
        </p:nvGrpSpPr>
        <p:grpSpPr bwMode="auto">
          <a:xfrm>
            <a:off x="7191375" y="4502150"/>
            <a:ext cx="990600" cy="358775"/>
            <a:chOff x="1412" y="2637"/>
            <a:chExt cx="624" cy="226"/>
          </a:xfrm>
        </p:grpSpPr>
        <p:sp>
          <p:nvSpPr>
            <p:cNvPr id="46182" name="Line 88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83" name="Line 89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84" name="Line 90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85" name="Line 91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86" name="Line 92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6138" name="Line 93"/>
          <p:cNvSpPr>
            <a:spLocks noChangeShapeType="1"/>
          </p:cNvSpPr>
          <p:nvPr/>
        </p:nvSpPr>
        <p:spPr bwMode="auto">
          <a:xfrm>
            <a:off x="1746250" y="5581650"/>
            <a:ext cx="19796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39" name="Line 94"/>
          <p:cNvSpPr>
            <a:spLocks noChangeShapeType="1"/>
          </p:cNvSpPr>
          <p:nvPr/>
        </p:nvSpPr>
        <p:spPr bwMode="auto">
          <a:xfrm>
            <a:off x="3725863" y="5221288"/>
            <a:ext cx="1035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0" name="Line 95"/>
          <p:cNvSpPr>
            <a:spLocks noChangeShapeType="1"/>
          </p:cNvSpPr>
          <p:nvPr/>
        </p:nvSpPr>
        <p:spPr bwMode="auto">
          <a:xfrm>
            <a:off x="3725863" y="5221288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1" name="Line 103"/>
          <p:cNvSpPr>
            <a:spLocks noChangeShapeType="1"/>
          </p:cNvSpPr>
          <p:nvPr/>
        </p:nvSpPr>
        <p:spPr bwMode="auto">
          <a:xfrm flipV="1">
            <a:off x="1790700" y="5895975"/>
            <a:ext cx="252095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2" name="Line 133"/>
          <p:cNvSpPr>
            <a:spLocks noChangeShapeType="1"/>
          </p:cNvSpPr>
          <p:nvPr/>
        </p:nvSpPr>
        <p:spPr bwMode="auto">
          <a:xfrm>
            <a:off x="1746250" y="6256338"/>
            <a:ext cx="256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3" name="Line 136"/>
          <p:cNvSpPr>
            <a:spLocks noChangeShapeType="1"/>
          </p:cNvSpPr>
          <p:nvPr/>
        </p:nvSpPr>
        <p:spPr bwMode="auto">
          <a:xfrm>
            <a:off x="4402138" y="5897563"/>
            <a:ext cx="854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4" name="Line 137"/>
          <p:cNvSpPr>
            <a:spLocks noChangeShapeType="1"/>
          </p:cNvSpPr>
          <p:nvPr/>
        </p:nvSpPr>
        <p:spPr bwMode="auto">
          <a:xfrm>
            <a:off x="4402138" y="6256338"/>
            <a:ext cx="8096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5" name="Line 156"/>
          <p:cNvSpPr>
            <a:spLocks noChangeShapeType="1"/>
          </p:cNvSpPr>
          <p:nvPr/>
        </p:nvSpPr>
        <p:spPr bwMode="auto">
          <a:xfrm>
            <a:off x="2241550" y="4905375"/>
            <a:ext cx="0" cy="234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6" name="Line 165"/>
          <p:cNvSpPr>
            <a:spLocks noChangeShapeType="1"/>
          </p:cNvSpPr>
          <p:nvPr/>
        </p:nvSpPr>
        <p:spPr bwMode="auto">
          <a:xfrm>
            <a:off x="3232150" y="477043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7" name="Line 166"/>
          <p:cNvSpPr>
            <a:spLocks noChangeShapeType="1"/>
          </p:cNvSpPr>
          <p:nvPr/>
        </p:nvSpPr>
        <p:spPr bwMode="auto">
          <a:xfrm>
            <a:off x="4221163" y="4816475"/>
            <a:ext cx="0" cy="234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8" name="Line 167"/>
          <p:cNvSpPr>
            <a:spLocks noChangeShapeType="1"/>
          </p:cNvSpPr>
          <p:nvPr/>
        </p:nvSpPr>
        <p:spPr bwMode="auto">
          <a:xfrm>
            <a:off x="5211763" y="477043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49" name="Line 168"/>
          <p:cNvSpPr>
            <a:spLocks noChangeShapeType="1"/>
          </p:cNvSpPr>
          <p:nvPr/>
        </p:nvSpPr>
        <p:spPr bwMode="auto">
          <a:xfrm>
            <a:off x="6202363" y="477043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50" name="Line 169"/>
          <p:cNvSpPr>
            <a:spLocks noChangeShapeType="1"/>
          </p:cNvSpPr>
          <p:nvPr/>
        </p:nvSpPr>
        <p:spPr bwMode="auto">
          <a:xfrm>
            <a:off x="7191375" y="472598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51" name="Line 95"/>
          <p:cNvSpPr>
            <a:spLocks noChangeShapeType="1"/>
          </p:cNvSpPr>
          <p:nvPr/>
        </p:nvSpPr>
        <p:spPr bwMode="auto">
          <a:xfrm>
            <a:off x="4760913" y="5221288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52" name="Line 93"/>
          <p:cNvSpPr>
            <a:spLocks noChangeShapeType="1"/>
          </p:cNvSpPr>
          <p:nvPr/>
        </p:nvSpPr>
        <p:spPr bwMode="auto">
          <a:xfrm>
            <a:off x="4760913" y="5580063"/>
            <a:ext cx="2925762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grpSp>
        <p:nvGrpSpPr>
          <p:cNvPr id="46153" name="Group 114"/>
          <p:cNvGrpSpPr>
            <a:grpSpLocks/>
          </p:cNvGrpSpPr>
          <p:nvPr/>
        </p:nvGrpSpPr>
        <p:grpSpPr bwMode="auto">
          <a:xfrm>
            <a:off x="4311650" y="5897563"/>
            <a:ext cx="90488" cy="358775"/>
            <a:chOff x="2092" y="3771"/>
            <a:chExt cx="57" cy="226"/>
          </a:xfrm>
        </p:grpSpPr>
        <p:sp>
          <p:nvSpPr>
            <p:cNvPr id="46180" name="Line 115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81" name="Line 116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6154" name="Line 136"/>
          <p:cNvSpPr>
            <a:spLocks noChangeShapeType="1"/>
          </p:cNvSpPr>
          <p:nvPr/>
        </p:nvSpPr>
        <p:spPr bwMode="auto">
          <a:xfrm>
            <a:off x="5346700" y="5897563"/>
            <a:ext cx="2835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55" name="Line 136"/>
          <p:cNvSpPr>
            <a:spLocks noChangeShapeType="1"/>
          </p:cNvSpPr>
          <p:nvPr/>
        </p:nvSpPr>
        <p:spPr bwMode="auto">
          <a:xfrm>
            <a:off x="5346700" y="6256338"/>
            <a:ext cx="2835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6156" name="Text Box 119"/>
          <p:cNvSpPr txBox="1">
            <a:spLocks noChangeArrowheads="1"/>
          </p:cNvSpPr>
          <p:nvPr/>
        </p:nvSpPr>
        <p:spPr bwMode="auto">
          <a:xfrm>
            <a:off x="1655763" y="5911850"/>
            <a:ext cx="3889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400" b="0"/>
              <a:t>cnt n</a:t>
            </a:r>
            <a:endParaRPr lang="en-US" altLang="de-DE" sz="1400" b="0"/>
          </a:p>
        </p:txBody>
      </p:sp>
      <p:sp>
        <p:nvSpPr>
          <p:cNvPr id="46157" name="Text Box 120"/>
          <p:cNvSpPr txBox="1">
            <a:spLocks noChangeArrowheads="1"/>
          </p:cNvSpPr>
          <p:nvPr/>
        </p:nvSpPr>
        <p:spPr bwMode="auto">
          <a:xfrm>
            <a:off x="4402138" y="5805488"/>
            <a:ext cx="85725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400" b="0"/>
              <a:t>load_value</a:t>
            </a:r>
            <a:endParaRPr lang="en-US" altLang="de-DE" sz="1400" b="0"/>
          </a:p>
        </p:txBody>
      </p:sp>
      <p:sp>
        <p:nvSpPr>
          <p:cNvPr id="46158" name="Text Box 121"/>
          <p:cNvSpPr txBox="1">
            <a:spLocks noChangeArrowheads="1"/>
          </p:cNvSpPr>
          <p:nvPr/>
        </p:nvSpPr>
        <p:spPr bwMode="auto">
          <a:xfrm>
            <a:off x="5437188" y="5805488"/>
            <a:ext cx="6858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100" b="0"/>
              <a:t>l_value + 1</a:t>
            </a:r>
            <a:endParaRPr lang="en-US" altLang="de-DE" sz="1100" b="0"/>
          </a:p>
        </p:txBody>
      </p:sp>
      <p:grpSp>
        <p:nvGrpSpPr>
          <p:cNvPr id="46159" name="Group 122"/>
          <p:cNvGrpSpPr>
            <a:grpSpLocks/>
          </p:cNvGrpSpPr>
          <p:nvPr/>
        </p:nvGrpSpPr>
        <p:grpSpPr bwMode="auto">
          <a:xfrm>
            <a:off x="5256213" y="5897563"/>
            <a:ext cx="90487" cy="358775"/>
            <a:chOff x="2092" y="3771"/>
            <a:chExt cx="57" cy="226"/>
          </a:xfrm>
        </p:grpSpPr>
        <p:sp>
          <p:nvSpPr>
            <p:cNvPr id="46178" name="Line 123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79" name="Line 124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6160" name="Text Box 33"/>
          <p:cNvSpPr txBox="1">
            <a:spLocks noChangeArrowheads="1"/>
          </p:cNvSpPr>
          <p:nvPr/>
        </p:nvSpPr>
        <p:spPr bwMode="auto">
          <a:xfrm>
            <a:off x="4738688" y="1260475"/>
            <a:ext cx="4032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46161" name="Group 114"/>
          <p:cNvGrpSpPr>
            <a:grpSpLocks/>
          </p:cNvGrpSpPr>
          <p:nvPr/>
        </p:nvGrpSpPr>
        <p:grpSpPr bwMode="auto">
          <a:xfrm>
            <a:off x="2332038" y="5895975"/>
            <a:ext cx="90487" cy="358775"/>
            <a:chOff x="2092" y="3771"/>
            <a:chExt cx="57" cy="226"/>
          </a:xfrm>
        </p:grpSpPr>
        <p:sp>
          <p:nvSpPr>
            <p:cNvPr id="46176" name="Line 115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77" name="Line 116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6162" name="Group 114"/>
          <p:cNvGrpSpPr>
            <a:grpSpLocks/>
          </p:cNvGrpSpPr>
          <p:nvPr/>
        </p:nvGrpSpPr>
        <p:grpSpPr bwMode="auto">
          <a:xfrm>
            <a:off x="3321050" y="5895975"/>
            <a:ext cx="90488" cy="358775"/>
            <a:chOff x="2092" y="3771"/>
            <a:chExt cx="57" cy="226"/>
          </a:xfrm>
        </p:grpSpPr>
        <p:sp>
          <p:nvSpPr>
            <p:cNvPr id="46174" name="Line 115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75" name="Line 116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6163" name="Text Box 119"/>
          <p:cNvSpPr txBox="1">
            <a:spLocks noChangeArrowheads="1"/>
          </p:cNvSpPr>
          <p:nvPr/>
        </p:nvSpPr>
        <p:spPr bwMode="auto">
          <a:xfrm>
            <a:off x="2466975" y="5895975"/>
            <a:ext cx="7651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400" b="0"/>
              <a:t>cnt n+1</a:t>
            </a:r>
            <a:endParaRPr lang="en-US" altLang="de-DE" sz="1400" b="0"/>
          </a:p>
        </p:txBody>
      </p:sp>
      <p:sp>
        <p:nvSpPr>
          <p:cNvPr id="46164" name="Text Box 119"/>
          <p:cNvSpPr txBox="1">
            <a:spLocks noChangeArrowheads="1"/>
          </p:cNvSpPr>
          <p:nvPr/>
        </p:nvSpPr>
        <p:spPr bwMode="auto">
          <a:xfrm>
            <a:off x="3455988" y="5895975"/>
            <a:ext cx="8112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400" b="0"/>
              <a:t>cnt n+2</a:t>
            </a:r>
            <a:endParaRPr lang="en-US" altLang="de-DE" sz="1400" b="0"/>
          </a:p>
        </p:txBody>
      </p:sp>
      <p:grpSp>
        <p:nvGrpSpPr>
          <p:cNvPr id="46165" name="Group 114"/>
          <p:cNvGrpSpPr>
            <a:grpSpLocks/>
          </p:cNvGrpSpPr>
          <p:nvPr/>
        </p:nvGrpSpPr>
        <p:grpSpPr bwMode="auto">
          <a:xfrm>
            <a:off x="6291263" y="5895975"/>
            <a:ext cx="90487" cy="358775"/>
            <a:chOff x="2092" y="3771"/>
            <a:chExt cx="57" cy="226"/>
          </a:xfrm>
        </p:grpSpPr>
        <p:sp>
          <p:nvSpPr>
            <p:cNvPr id="46172" name="Line 115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73" name="Line 116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6166" name="Group 114"/>
          <p:cNvGrpSpPr>
            <a:grpSpLocks/>
          </p:cNvGrpSpPr>
          <p:nvPr/>
        </p:nvGrpSpPr>
        <p:grpSpPr bwMode="auto">
          <a:xfrm>
            <a:off x="7281863" y="5895975"/>
            <a:ext cx="90487" cy="358775"/>
            <a:chOff x="2092" y="3771"/>
            <a:chExt cx="57" cy="226"/>
          </a:xfrm>
        </p:grpSpPr>
        <p:sp>
          <p:nvSpPr>
            <p:cNvPr id="46170" name="Line 115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6171" name="Line 116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6167" name="Text Box 121"/>
          <p:cNvSpPr txBox="1">
            <a:spLocks noChangeArrowheads="1"/>
          </p:cNvSpPr>
          <p:nvPr/>
        </p:nvSpPr>
        <p:spPr bwMode="auto">
          <a:xfrm>
            <a:off x="6426200" y="5805488"/>
            <a:ext cx="68738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100" b="0"/>
              <a:t>l_value + 2</a:t>
            </a:r>
            <a:endParaRPr lang="en-US" altLang="de-DE" sz="1100" b="0"/>
          </a:p>
        </p:txBody>
      </p:sp>
      <p:sp>
        <p:nvSpPr>
          <p:cNvPr id="46168" name="Text Box 121"/>
          <p:cNvSpPr txBox="1">
            <a:spLocks noChangeArrowheads="1"/>
          </p:cNvSpPr>
          <p:nvPr/>
        </p:nvSpPr>
        <p:spPr bwMode="auto">
          <a:xfrm>
            <a:off x="7450138" y="5805488"/>
            <a:ext cx="687387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100" b="0"/>
              <a:t>l_value + 3</a:t>
            </a:r>
            <a:endParaRPr lang="en-US" altLang="de-DE" sz="1100" b="0"/>
          </a:p>
        </p:txBody>
      </p:sp>
      <p:sp>
        <p:nvSpPr>
          <p:cNvPr id="46169" name="Text Box 121"/>
          <p:cNvSpPr txBox="1">
            <a:spLocks noChangeArrowheads="1"/>
          </p:cNvSpPr>
          <p:nvPr/>
        </p:nvSpPr>
        <p:spPr bwMode="auto">
          <a:xfrm>
            <a:off x="4581525" y="6165850"/>
            <a:ext cx="487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100" b="0"/>
              <a:t>l_value </a:t>
            </a:r>
            <a:endParaRPr lang="en-US" altLang="de-DE" sz="1100" b="0"/>
          </a:p>
        </p:txBody>
      </p:sp>
    </p:spTree>
    <p:extLst>
      <p:ext uri="{BB962C8B-B14F-4D97-AF65-F5344CB8AC3E}">
        <p14:creationId xmlns:p14="http://schemas.microsoft.com/office/powerpoint/2010/main" val="7912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liennummernplatzhalter 2"/>
          <p:cNvSpPr txBox="1">
            <a:spLocks noGrp="1"/>
          </p:cNvSpPr>
          <p:nvPr/>
        </p:nvSpPr>
        <p:spPr bwMode="auto">
          <a:xfrm>
            <a:off x="9204325" y="7124700"/>
            <a:ext cx="12144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</a:pPr>
            <a:fld id="{A5BE6DB7-92F4-432B-BE5C-6245CB38B8DC}" type="slidenum">
              <a:rPr lang="de-DE" altLang="de-DE" sz="900" b="0">
                <a:solidFill>
                  <a:schemeClr val="tx1"/>
                </a:solidFill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</a:pPr>
              <a:t>15</a:t>
            </a:fld>
            <a:endParaRPr lang="de-DE" altLang="de-DE" sz="900" b="0">
              <a:solidFill>
                <a:schemeClr val="tx1"/>
              </a:solidFill>
            </a:endParaRPr>
          </a:p>
        </p:txBody>
      </p:sp>
      <p:sp>
        <p:nvSpPr>
          <p:cNvPr id="47107" name="Rectangle 2"/>
          <p:cNvSpPr>
            <a:spLocks noChangeArrowheads="1"/>
          </p:cNvSpPr>
          <p:nvPr/>
        </p:nvSpPr>
        <p:spPr bwMode="auto">
          <a:xfrm>
            <a:off x="5435600" y="1365250"/>
            <a:ext cx="801688" cy="1344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5346700" y="1449388"/>
            <a:ext cx="801688" cy="134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7109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19894" y="257968"/>
            <a:ext cx="9088438" cy="690563"/>
          </a:xfrm>
        </p:spPr>
        <p:txBody>
          <a:bodyPr/>
          <a:lstStyle/>
          <a:p>
            <a:pPr eaLnBrk="1" hangingPunct="1"/>
            <a:r>
              <a:rPr lang="de-CH" altLang="de-DE" dirty="0" smtClean="0">
                <a:solidFill>
                  <a:srgbClr val="0070C0"/>
                </a:solidFill>
              </a:rPr>
              <a:t>4)  Count-down </a:t>
            </a:r>
            <a:r>
              <a:rPr lang="de-CH" altLang="de-DE" dirty="0" err="1" smtClean="0">
                <a:solidFill>
                  <a:srgbClr val="0070C0"/>
                </a:solidFill>
              </a:rPr>
              <a:t>with</a:t>
            </a:r>
            <a:r>
              <a:rPr lang="de-CH" altLang="de-DE" dirty="0" smtClean="0">
                <a:solidFill>
                  <a:srgbClr val="0070C0"/>
                </a:solidFill>
              </a:rPr>
              <a:t> </a:t>
            </a:r>
            <a:r>
              <a:rPr lang="de-CH" altLang="de-DE" dirty="0" err="1" smtClean="0">
                <a:solidFill>
                  <a:srgbClr val="0070C0"/>
                </a:solidFill>
              </a:rPr>
              <a:t>automatic</a:t>
            </a:r>
            <a:r>
              <a:rPr lang="de-CH" altLang="de-DE" dirty="0" smtClean="0">
                <a:solidFill>
                  <a:srgbClr val="0070C0"/>
                </a:solidFill>
              </a:rPr>
              <a:t> </a:t>
            </a:r>
            <a:r>
              <a:rPr lang="de-CH" altLang="de-DE" dirty="0" err="1">
                <a:solidFill>
                  <a:srgbClr val="0070C0"/>
                </a:solidFill>
              </a:rPr>
              <a:t>R</a:t>
            </a:r>
            <a:r>
              <a:rPr lang="de-CH" altLang="de-DE" dirty="0" err="1" smtClean="0">
                <a:solidFill>
                  <a:srgbClr val="0070C0"/>
                </a:solidFill>
              </a:rPr>
              <a:t>eload</a:t>
            </a:r>
            <a:endParaRPr lang="de-CH" altLang="de-DE" dirty="0" smtClean="0">
              <a:solidFill>
                <a:srgbClr val="0070C0"/>
              </a:solidFill>
            </a:endParaRPr>
          </a:p>
        </p:txBody>
      </p:sp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5257800" y="1533525"/>
            <a:ext cx="801688" cy="134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7111" name="Text Box 6"/>
          <p:cNvSpPr txBox="1">
            <a:spLocks noChangeArrowheads="1"/>
          </p:cNvSpPr>
          <p:nvPr/>
        </p:nvSpPr>
        <p:spPr bwMode="auto">
          <a:xfrm>
            <a:off x="5613400" y="1617663"/>
            <a:ext cx="4460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47112" name="Text Box 7"/>
          <p:cNvSpPr txBox="1">
            <a:spLocks noChangeArrowheads="1"/>
          </p:cNvSpPr>
          <p:nvPr/>
        </p:nvSpPr>
        <p:spPr bwMode="auto">
          <a:xfrm>
            <a:off x="5435600" y="2373313"/>
            <a:ext cx="7127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6059488" y="1785938"/>
            <a:ext cx="10699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5257800" y="2038350"/>
            <a:ext cx="26670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 flipH="1">
            <a:off x="5257800" y="2205038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989513" y="2205038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989513" y="1785938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 flipH="1">
            <a:off x="4456113" y="1785938"/>
            <a:ext cx="801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 flipH="1">
            <a:off x="4722813" y="2205038"/>
            <a:ext cx="5349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3563938" y="1785938"/>
            <a:ext cx="1693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21" name="Text Box 19"/>
          <p:cNvSpPr txBox="1">
            <a:spLocks noChangeArrowheads="1"/>
          </p:cNvSpPr>
          <p:nvPr/>
        </p:nvSpPr>
        <p:spPr bwMode="auto">
          <a:xfrm>
            <a:off x="6510338" y="1954213"/>
            <a:ext cx="23209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 = Anzahl der FFs</a:t>
            </a:r>
          </a:p>
        </p:txBody>
      </p:sp>
      <p:sp>
        <p:nvSpPr>
          <p:cNvPr id="47122" name="Line 20"/>
          <p:cNvSpPr>
            <a:spLocks noChangeShapeType="1"/>
          </p:cNvSpPr>
          <p:nvPr/>
        </p:nvSpPr>
        <p:spPr bwMode="auto">
          <a:xfrm flipV="1">
            <a:off x="7129463" y="946150"/>
            <a:ext cx="0" cy="8397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23" name="Line 21"/>
          <p:cNvSpPr>
            <a:spLocks noChangeShapeType="1"/>
          </p:cNvSpPr>
          <p:nvPr/>
        </p:nvSpPr>
        <p:spPr bwMode="auto">
          <a:xfrm flipH="1" flipV="1">
            <a:off x="1025525" y="923925"/>
            <a:ext cx="6103938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24" name="Line 22"/>
          <p:cNvSpPr>
            <a:spLocks noChangeShapeType="1"/>
          </p:cNvSpPr>
          <p:nvPr/>
        </p:nvSpPr>
        <p:spPr bwMode="auto">
          <a:xfrm>
            <a:off x="1025525" y="946150"/>
            <a:ext cx="0" cy="1103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25" name="Line 24"/>
          <p:cNvSpPr>
            <a:spLocks noChangeShapeType="1"/>
          </p:cNvSpPr>
          <p:nvPr/>
        </p:nvSpPr>
        <p:spPr bwMode="auto">
          <a:xfrm flipV="1">
            <a:off x="846138" y="1104900"/>
            <a:ext cx="357187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26" name="Text Box 25"/>
          <p:cNvSpPr txBox="1">
            <a:spLocks noChangeArrowheads="1"/>
          </p:cNvSpPr>
          <p:nvPr/>
        </p:nvSpPr>
        <p:spPr bwMode="auto">
          <a:xfrm>
            <a:off x="441325" y="1149350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7127" name="Line 26"/>
          <p:cNvSpPr>
            <a:spLocks noChangeShapeType="1"/>
          </p:cNvSpPr>
          <p:nvPr/>
        </p:nvSpPr>
        <p:spPr bwMode="auto">
          <a:xfrm>
            <a:off x="1071563" y="4075113"/>
            <a:ext cx="3616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28" name="Line 27"/>
          <p:cNvSpPr>
            <a:spLocks noChangeShapeType="1"/>
          </p:cNvSpPr>
          <p:nvPr/>
        </p:nvSpPr>
        <p:spPr bwMode="auto">
          <a:xfrm flipH="1">
            <a:off x="4716463" y="2205038"/>
            <a:ext cx="6350" cy="1870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29" name="Text Box 28"/>
          <p:cNvSpPr txBox="1">
            <a:spLocks noChangeArrowheads="1"/>
          </p:cNvSpPr>
          <p:nvPr/>
        </p:nvSpPr>
        <p:spPr bwMode="auto">
          <a:xfrm>
            <a:off x="1071563" y="3670300"/>
            <a:ext cx="7286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Takt</a:t>
            </a:r>
          </a:p>
        </p:txBody>
      </p:sp>
      <p:sp>
        <p:nvSpPr>
          <p:cNvPr id="47130" name="Line 30"/>
          <p:cNvSpPr>
            <a:spLocks noChangeShapeType="1"/>
          </p:cNvSpPr>
          <p:nvPr/>
        </p:nvSpPr>
        <p:spPr bwMode="auto">
          <a:xfrm>
            <a:off x="7129463" y="1785938"/>
            <a:ext cx="1603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31" name="Text Box 31"/>
          <p:cNvSpPr txBox="1">
            <a:spLocks noChangeArrowheads="1"/>
          </p:cNvSpPr>
          <p:nvPr/>
        </p:nvSpPr>
        <p:spPr bwMode="auto">
          <a:xfrm>
            <a:off x="6329363" y="1954213"/>
            <a:ext cx="3571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7132" name="Line 32"/>
          <p:cNvSpPr>
            <a:spLocks noChangeShapeType="1"/>
          </p:cNvSpPr>
          <p:nvPr/>
        </p:nvSpPr>
        <p:spPr bwMode="auto">
          <a:xfrm flipV="1">
            <a:off x="6416675" y="1617663"/>
            <a:ext cx="3556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33" name="Text Box 33"/>
          <p:cNvSpPr txBox="1">
            <a:spLocks noChangeArrowheads="1"/>
          </p:cNvSpPr>
          <p:nvPr/>
        </p:nvSpPr>
        <p:spPr bwMode="auto">
          <a:xfrm>
            <a:off x="4279900" y="1870075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7134" name="Line 34"/>
          <p:cNvSpPr>
            <a:spLocks noChangeShapeType="1"/>
          </p:cNvSpPr>
          <p:nvPr/>
        </p:nvSpPr>
        <p:spPr bwMode="auto">
          <a:xfrm flipV="1">
            <a:off x="4276725" y="1617663"/>
            <a:ext cx="357188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35" name="Oval 32"/>
          <p:cNvSpPr>
            <a:spLocks noChangeArrowheads="1"/>
          </p:cNvSpPr>
          <p:nvPr/>
        </p:nvSpPr>
        <p:spPr bwMode="auto">
          <a:xfrm>
            <a:off x="1476375" y="1735138"/>
            <a:ext cx="630238" cy="630237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7136" name="Text Box 33"/>
          <p:cNvSpPr txBox="1">
            <a:spLocks noChangeArrowheads="1"/>
          </p:cNvSpPr>
          <p:nvPr/>
        </p:nvSpPr>
        <p:spPr bwMode="auto">
          <a:xfrm>
            <a:off x="1701800" y="1824038"/>
            <a:ext cx="2079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/>
              <a:t>+</a:t>
            </a:r>
            <a:endParaRPr lang="en-US" altLang="de-DE"/>
          </a:p>
        </p:txBody>
      </p:sp>
      <p:sp>
        <p:nvSpPr>
          <p:cNvPr id="47137" name="Line 34"/>
          <p:cNvSpPr>
            <a:spLocks noChangeShapeType="1"/>
          </p:cNvSpPr>
          <p:nvPr/>
        </p:nvSpPr>
        <p:spPr bwMode="auto">
          <a:xfrm flipH="1">
            <a:off x="1789113" y="1509713"/>
            <a:ext cx="1587" cy="2254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38" name="Text Box 35"/>
          <p:cNvSpPr txBox="1">
            <a:spLocks noChangeArrowheads="1"/>
          </p:cNvSpPr>
          <p:nvPr/>
        </p:nvSpPr>
        <p:spPr bwMode="auto">
          <a:xfrm>
            <a:off x="1611313" y="1104900"/>
            <a:ext cx="3175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b="0"/>
              <a:t>-1</a:t>
            </a:r>
            <a:endParaRPr lang="en-US" altLang="de-DE" b="0"/>
          </a:p>
        </p:txBody>
      </p:sp>
      <p:grpSp>
        <p:nvGrpSpPr>
          <p:cNvPr id="47139" name="Group 36"/>
          <p:cNvGrpSpPr>
            <a:grpSpLocks/>
          </p:cNvGrpSpPr>
          <p:nvPr/>
        </p:nvGrpSpPr>
        <p:grpSpPr bwMode="auto">
          <a:xfrm>
            <a:off x="3186113" y="1284288"/>
            <a:ext cx="358775" cy="990600"/>
            <a:chOff x="1072" y="2835"/>
            <a:chExt cx="226" cy="624"/>
          </a:xfrm>
        </p:grpSpPr>
        <p:grpSp>
          <p:nvGrpSpPr>
            <p:cNvPr id="47233" name="Group 37"/>
            <p:cNvGrpSpPr>
              <a:grpSpLocks/>
            </p:cNvGrpSpPr>
            <p:nvPr/>
          </p:nvGrpSpPr>
          <p:grpSpPr bwMode="auto">
            <a:xfrm>
              <a:off x="1072" y="2835"/>
              <a:ext cx="226" cy="312"/>
              <a:chOff x="1072" y="2835"/>
              <a:chExt cx="226" cy="312"/>
            </a:xfrm>
          </p:grpSpPr>
          <p:sp>
            <p:nvSpPr>
              <p:cNvPr id="47238" name="Line 38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7239" name="Line 39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7240" name="Line 40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  <p:grpSp>
          <p:nvGrpSpPr>
            <p:cNvPr id="47234" name="Group 41"/>
            <p:cNvGrpSpPr>
              <a:grpSpLocks/>
            </p:cNvGrpSpPr>
            <p:nvPr/>
          </p:nvGrpSpPr>
          <p:grpSpPr bwMode="auto">
            <a:xfrm flipV="1">
              <a:off x="1072" y="3147"/>
              <a:ext cx="226" cy="312"/>
              <a:chOff x="1072" y="2835"/>
              <a:chExt cx="226" cy="312"/>
            </a:xfrm>
          </p:grpSpPr>
          <p:sp>
            <p:nvSpPr>
              <p:cNvPr id="47235" name="Line 42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7236" name="Line 43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7237" name="Line 44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</p:grpSp>
      <p:sp>
        <p:nvSpPr>
          <p:cNvPr id="47140" name="Line 45"/>
          <p:cNvSpPr>
            <a:spLocks noChangeShapeType="1"/>
          </p:cNvSpPr>
          <p:nvPr/>
        </p:nvSpPr>
        <p:spPr bwMode="auto">
          <a:xfrm flipH="1">
            <a:off x="2646363" y="1509713"/>
            <a:ext cx="539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41" name="Line 46"/>
          <p:cNvSpPr>
            <a:spLocks noChangeShapeType="1"/>
          </p:cNvSpPr>
          <p:nvPr/>
        </p:nvSpPr>
        <p:spPr bwMode="auto">
          <a:xfrm flipH="1">
            <a:off x="2106613" y="2049463"/>
            <a:ext cx="1079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42" name="Line 47"/>
          <p:cNvSpPr>
            <a:spLocks noChangeShapeType="1"/>
          </p:cNvSpPr>
          <p:nvPr/>
        </p:nvSpPr>
        <p:spPr bwMode="auto">
          <a:xfrm flipH="1">
            <a:off x="1025525" y="2049463"/>
            <a:ext cx="450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43" name="Text Box 48"/>
          <p:cNvSpPr txBox="1">
            <a:spLocks noChangeArrowheads="1"/>
          </p:cNvSpPr>
          <p:nvPr/>
        </p:nvSpPr>
        <p:spPr bwMode="auto">
          <a:xfrm>
            <a:off x="3276600" y="1689100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0</a:t>
            </a:r>
            <a:endParaRPr lang="en-US" altLang="de-DE" sz="1800" b="0"/>
          </a:p>
        </p:txBody>
      </p:sp>
      <p:sp>
        <p:nvSpPr>
          <p:cNvPr id="47144" name="Text Box 49"/>
          <p:cNvSpPr txBox="1">
            <a:spLocks noChangeArrowheads="1"/>
          </p:cNvSpPr>
          <p:nvPr/>
        </p:nvSpPr>
        <p:spPr bwMode="auto">
          <a:xfrm>
            <a:off x="3276600" y="1330325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1</a:t>
            </a:r>
            <a:endParaRPr lang="en-US" altLang="de-DE" sz="1800" b="0"/>
          </a:p>
        </p:txBody>
      </p:sp>
      <p:sp>
        <p:nvSpPr>
          <p:cNvPr id="47145" name="Text Box 28"/>
          <p:cNvSpPr txBox="1">
            <a:spLocks noChangeArrowheads="1"/>
          </p:cNvSpPr>
          <p:nvPr/>
        </p:nvSpPr>
        <p:spPr bwMode="auto">
          <a:xfrm>
            <a:off x="1020181" y="2724150"/>
            <a:ext cx="545677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>
                <a:solidFill>
                  <a:schemeClr val="tx1"/>
                </a:solidFill>
              </a:rPr>
              <a:t>„</a:t>
            </a:r>
            <a:r>
              <a:rPr lang="de-CH" altLang="de-DE" sz="2100" b="0" dirty="0" smtClean="0">
                <a:solidFill>
                  <a:schemeClr val="tx1"/>
                </a:solidFill>
              </a:rPr>
              <a:t>9"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47146" name="Line 51"/>
          <p:cNvSpPr>
            <a:spLocks noChangeShapeType="1"/>
          </p:cNvSpPr>
          <p:nvPr/>
        </p:nvSpPr>
        <p:spPr bwMode="auto">
          <a:xfrm>
            <a:off x="3411538" y="3644900"/>
            <a:ext cx="36004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47" name="Line 52"/>
          <p:cNvSpPr>
            <a:spLocks noChangeShapeType="1"/>
          </p:cNvSpPr>
          <p:nvPr/>
        </p:nvSpPr>
        <p:spPr bwMode="auto">
          <a:xfrm flipV="1">
            <a:off x="3411538" y="2139950"/>
            <a:ext cx="0" cy="1484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48" name="Text Box 28"/>
          <p:cNvSpPr txBox="1">
            <a:spLocks noChangeArrowheads="1"/>
          </p:cNvSpPr>
          <p:nvPr/>
        </p:nvSpPr>
        <p:spPr bwMode="auto">
          <a:xfrm>
            <a:off x="3681413" y="3240088"/>
            <a:ext cx="7270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7149" name="Line 54"/>
          <p:cNvSpPr>
            <a:spLocks noChangeShapeType="1"/>
          </p:cNvSpPr>
          <p:nvPr/>
        </p:nvSpPr>
        <p:spPr bwMode="auto">
          <a:xfrm>
            <a:off x="1025525" y="3130550"/>
            <a:ext cx="16208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50" name="Line 55"/>
          <p:cNvSpPr>
            <a:spLocks noChangeShapeType="1"/>
          </p:cNvSpPr>
          <p:nvPr/>
        </p:nvSpPr>
        <p:spPr bwMode="auto">
          <a:xfrm>
            <a:off x="2646363" y="1509713"/>
            <a:ext cx="0" cy="1620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51" name="Line 24"/>
          <p:cNvSpPr>
            <a:spLocks noChangeShapeType="1"/>
          </p:cNvSpPr>
          <p:nvPr/>
        </p:nvSpPr>
        <p:spPr bwMode="auto">
          <a:xfrm flipV="1">
            <a:off x="2466975" y="2365375"/>
            <a:ext cx="357188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7152" name="Text Box 25"/>
          <p:cNvSpPr txBox="1">
            <a:spLocks noChangeArrowheads="1"/>
          </p:cNvSpPr>
          <p:nvPr/>
        </p:nvSpPr>
        <p:spPr bwMode="auto">
          <a:xfrm>
            <a:off x="2736850" y="2500313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7153" name="Text Box 40"/>
          <p:cNvSpPr txBox="1">
            <a:spLocks noChangeArrowheads="1"/>
          </p:cNvSpPr>
          <p:nvPr/>
        </p:nvSpPr>
        <p:spPr bwMode="auto">
          <a:xfrm>
            <a:off x="701675" y="4573588"/>
            <a:ext cx="493713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2000" b="0"/>
              <a:t>clk</a:t>
            </a:r>
          </a:p>
          <a:p>
            <a:pPr eaLnBrk="1" hangingPunct="1"/>
            <a:r>
              <a:rPr lang="de-CH" altLang="de-DE" sz="2000" b="0"/>
              <a:t>zero</a:t>
            </a:r>
          </a:p>
          <a:p>
            <a:pPr eaLnBrk="1" hangingPunct="1"/>
            <a:r>
              <a:rPr lang="de-CH" altLang="de-DE" sz="2000" b="0"/>
              <a:t>cnt</a:t>
            </a:r>
          </a:p>
          <a:p>
            <a:pPr eaLnBrk="1" hangingPunct="1"/>
            <a:endParaRPr lang="en-US" altLang="de-DE" sz="2000" b="0"/>
          </a:p>
        </p:txBody>
      </p:sp>
      <p:sp>
        <p:nvSpPr>
          <p:cNvPr id="47154" name="Line 55"/>
          <p:cNvSpPr>
            <a:spLocks noChangeShapeType="1"/>
          </p:cNvSpPr>
          <p:nvPr/>
        </p:nvSpPr>
        <p:spPr bwMode="auto">
          <a:xfrm>
            <a:off x="1746250" y="4905375"/>
            <a:ext cx="495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grpSp>
        <p:nvGrpSpPr>
          <p:cNvPr id="47155" name="Group 62"/>
          <p:cNvGrpSpPr>
            <a:grpSpLocks/>
          </p:cNvGrpSpPr>
          <p:nvPr/>
        </p:nvGrpSpPr>
        <p:grpSpPr bwMode="auto">
          <a:xfrm>
            <a:off x="2241550" y="4546600"/>
            <a:ext cx="990600" cy="358775"/>
            <a:chOff x="1412" y="2637"/>
            <a:chExt cx="624" cy="226"/>
          </a:xfrm>
        </p:grpSpPr>
        <p:sp>
          <p:nvSpPr>
            <p:cNvPr id="47228" name="Line 56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29" name="Line 58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30" name="Line 59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31" name="Line 60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32" name="Line 61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7156" name="Group 63"/>
          <p:cNvGrpSpPr>
            <a:grpSpLocks/>
          </p:cNvGrpSpPr>
          <p:nvPr/>
        </p:nvGrpSpPr>
        <p:grpSpPr bwMode="auto">
          <a:xfrm>
            <a:off x="3232150" y="4500563"/>
            <a:ext cx="990600" cy="358775"/>
            <a:chOff x="1412" y="2637"/>
            <a:chExt cx="624" cy="226"/>
          </a:xfrm>
        </p:grpSpPr>
        <p:sp>
          <p:nvSpPr>
            <p:cNvPr id="47223" name="Line 64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24" name="Line 65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25" name="Line 66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26" name="Line 67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27" name="Line 68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7157" name="Group 69"/>
          <p:cNvGrpSpPr>
            <a:grpSpLocks/>
          </p:cNvGrpSpPr>
          <p:nvPr/>
        </p:nvGrpSpPr>
        <p:grpSpPr bwMode="auto">
          <a:xfrm>
            <a:off x="4221163" y="4500563"/>
            <a:ext cx="990600" cy="358775"/>
            <a:chOff x="1412" y="2637"/>
            <a:chExt cx="624" cy="226"/>
          </a:xfrm>
        </p:grpSpPr>
        <p:sp>
          <p:nvSpPr>
            <p:cNvPr id="47218" name="Line 70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19" name="Line 71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20" name="Line 72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21" name="Line 73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22" name="Line 74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7158" name="Group 75"/>
          <p:cNvGrpSpPr>
            <a:grpSpLocks/>
          </p:cNvGrpSpPr>
          <p:nvPr/>
        </p:nvGrpSpPr>
        <p:grpSpPr bwMode="auto">
          <a:xfrm>
            <a:off x="5211763" y="4500563"/>
            <a:ext cx="990600" cy="358775"/>
            <a:chOff x="1412" y="2637"/>
            <a:chExt cx="624" cy="226"/>
          </a:xfrm>
        </p:grpSpPr>
        <p:sp>
          <p:nvSpPr>
            <p:cNvPr id="47213" name="Line 76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14" name="Line 77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15" name="Line 78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16" name="Line 79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17" name="Line 80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7159" name="Group 81"/>
          <p:cNvGrpSpPr>
            <a:grpSpLocks/>
          </p:cNvGrpSpPr>
          <p:nvPr/>
        </p:nvGrpSpPr>
        <p:grpSpPr bwMode="auto">
          <a:xfrm>
            <a:off x="6202363" y="4500563"/>
            <a:ext cx="990600" cy="358775"/>
            <a:chOff x="1412" y="2637"/>
            <a:chExt cx="624" cy="226"/>
          </a:xfrm>
        </p:grpSpPr>
        <p:sp>
          <p:nvSpPr>
            <p:cNvPr id="47208" name="Line 82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09" name="Line 83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10" name="Line 84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11" name="Line 85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12" name="Line 86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7160" name="Group 87"/>
          <p:cNvGrpSpPr>
            <a:grpSpLocks/>
          </p:cNvGrpSpPr>
          <p:nvPr/>
        </p:nvGrpSpPr>
        <p:grpSpPr bwMode="auto">
          <a:xfrm>
            <a:off x="7191375" y="4502150"/>
            <a:ext cx="990600" cy="358775"/>
            <a:chOff x="1412" y="2637"/>
            <a:chExt cx="624" cy="226"/>
          </a:xfrm>
        </p:grpSpPr>
        <p:sp>
          <p:nvSpPr>
            <p:cNvPr id="47203" name="Line 88"/>
            <p:cNvSpPr>
              <a:spLocks noChangeShapeType="1"/>
            </p:cNvSpPr>
            <p:nvPr/>
          </p:nvSpPr>
          <p:spPr bwMode="auto">
            <a:xfrm flipV="1">
              <a:off x="1412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04" name="Line 89"/>
            <p:cNvSpPr>
              <a:spLocks noChangeShapeType="1"/>
            </p:cNvSpPr>
            <p:nvPr/>
          </p:nvSpPr>
          <p:spPr bwMode="auto">
            <a:xfrm>
              <a:off x="1412" y="2637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05" name="Line 90"/>
            <p:cNvSpPr>
              <a:spLocks noChangeShapeType="1"/>
            </p:cNvSpPr>
            <p:nvPr/>
          </p:nvSpPr>
          <p:spPr bwMode="auto">
            <a:xfrm>
              <a:off x="1724" y="2863"/>
              <a:ext cx="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06" name="Line 91"/>
            <p:cNvSpPr>
              <a:spLocks noChangeShapeType="1"/>
            </p:cNvSpPr>
            <p:nvPr/>
          </p:nvSpPr>
          <p:spPr bwMode="auto">
            <a:xfrm flipV="1">
              <a:off x="1724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07" name="Line 92"/>
            <p:cNvSpPr>
              <a:spLocks noChangeShapeType="1"/>
            </p:cNvSpPr>
            <p:nvPr/>
          </p:nvSpPr>
          <p:spPr bwMode="auto">
            <a:xfrm flipV="1">
              <a:off x="2036" y="2637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7161" name="Line 93"/>
          <p:cNvSpPr>
            <a:spLocks noChangeShapeType="1"/>
          </p:cNvSpPr>
          <p:nvPr/>
        </p:nvSpPr>
        <p:spPr bwMode="auto">
          <a:xfrm flipV="1">
            <a:off x="1746250" y="5580063"/>
            <a:ext cx="2790825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62" name="Line 94"/>
          <p:cNvSpPr>
            <a:spLocks noChangeShapeType="1"/>
          </p:cNvSpPr>
          <p:nvPr/>
        </p:nvSpPr>
        <p:spPr bwMode="auto">
          <a:xfrm>
            <a:off x="4537075" y="5221288"/>
            <a:ext cx="1035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63" name="Line 95"/>
          <p:cNvSpPr>
            <a:spLocks noChangeShapeType="1"/>
          </p:cNvSpPr>
          <p:nvPr/>
        </p:nvSpPr>
        <p:spPr bwMode="auto">
          <a:xfrm>
            <a:off x="4537075" y="5221288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64" name="Line 103"/>
          <p:cNvSpPr>
            <a:spLocks noChangeShapeType="1"/>
          </p:cNvSpPr>
          <p:nvPr/>
        </p:nvSpPr>
        <p:spPr bwMode="auto">
          <a:xfrm flipV="1">
            <a:off x="1790700" y="5895975"/>
            <a:ext cx="252095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65" name="Line 133"/>
          <p:cNvSpPr>
            <a:spLocks noChangeShapeType="1"/>
          </p:cNvSpPr>
          <p:nvPr/>
        </p:nvSpPr>
        <p:spPr bwMode="auto">
          <a:xfrm>
            <a:off x="1746250" y="6256338"/>
            <a:ext cx="256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66" name="Line 156"/>
          <p:cNvSpPr>
            <a:spLocks noChangeShapeType="1"/>
          </p:cNvSpPr>
          <p:nvPr/>
        </p:nvSpPr>
        <p:spPr bwMode="auto">
          <a:xfrm>
            <a:off x="2241550" y="4905375"/>
            <a:ext cx="0" cy="234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67" name="Line 165"/>
          <p:cNvSpPr>
            <a:spLocks noChangeShapeType="1"/>
          </p:cNvSpPr>
          <p:nvPr/>
        </p:nvSpPr>
        <p:spPr bwMode="auto">
          <a:xfrm>
            <a:off x="3232150" y="477043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68" name="Line 166"/>
          <p:cNvSpPr>
            <a:spLocks noChangeShapeType="1"/>
          </p:cNvSpPr>
          <p:nvPr/>
        </p:nvSpPr>
        <p:spPr bwMode="auto">
          <a:xfrm>
            <a:off x="4221163" y="4816475"/>
            <a:ext cx="0" cy="234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69" name="Line 167"/>
          <p:cNvSpPr>
            <a:spLocks noChangeShapeType="1"/>
          </p:cNvSpPr>
          <p:nvPr/>
        </p:nvSpPr>
        <p:spPr bwMode="auto">
          <a:xfrm>
            <a:off x="5211763" y="477043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70" name="Line 168"/>
          <p:cNvSpPr>
            <a:spLocks noChangeShapeType="1"/>
          </p:cNvSpPr>
          <p:nvPr/>
        </p:nvSpPr>
        <p:spPr bwMode="auto">
          <a:xfrm>
            <a:off x="6202363" y="477043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71" name="Line 169"/>
          <p:cNvSpPr>
            <a:spLocks noChangeShapeType="1"/>
          </p:cNvSpPr>
          <p:nvPr/>
        </p:nvSpPr>
        <p:spPr bwMode="auto">
          <a:xfrm>
            <a:off x="7191375" y="4725988"/>
            <a:ext cx="0" cy="2341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72" name="Line 95"/>
          <p:cNvSpPr>
            <a:spLocks noChangeShapeType="1"/>
          </p:cNvSpPr>
          <p:nvPr/>
        </p:nvSpPr>
        <p:spPr bwMode="auto">
          <a:xfrm>
            <a:off x="5572125" y="5221288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73" name="Line 93"/>
          <p:cNvSpPr>
            <a:spLocks noChangeShapeType="1"/>
          </p:cNvSpPr>
          <p:nvPr/>
        </p:nvSpPr>
        <p:spPr bwMode="auto">
          <a:xfrm>
            <a:off x="5572125" y="5580063"/>
            <a:ext cx="211455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grpSp>
        <p:nvGrpSpPr>
          <p:cNvPr id="47174" name="Group 111"/>
          <p:cNvGrpSpPr>
            <a:grpSpLocks/>
          </p:cNvGrpSpPr>
          <p:nvPr/>
        </p:nvGrpSpPr>
        <p:grpSpPr bwMode="auto">
          <a:xfrm>
            <a:off x="4311650" y="5897563"/>
            <a:ext cx="90488" cy="358775"/>
            <a:chOff x="2092" y="3771"/>
            <a:chExt cx="57" cy="226"/>
          </a:xfrm>
        </p:grpSpPr>
        <p:sp>
          <p:nvSpPr>
            <p:cNvPr id="47201" name="Line 112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02" name="Line 113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7175" name="Line 136"/>
          <p:cNvSpPr>
            <a:spLocks noChangeShapeType="1"/>
          </p:cNvSpPr>
          <p:nvPr/>
        </p:nvSpPr>
        <p:spPr bwMode="auto">
          <a:xfrm>
            <a:off x="4267200" y="5895975"/>
            <a:ext cx="3914775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76" name="Line 136"/>
          <p:cNvSpPr>
            <a:spLocks noChangeShapeType="1"/>
          </p:cNvSpPr>
          <p:nvPr/>
        </p:nvSpPr>
        <p:spPr bwMode="auto">
          <a:xfrm>
            <a:off x="4221163" y="6256338"/>
            <a:ext cx="39608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77" name="Text Box 118"/>
          <p:cNvSpPr txBox="1">
            <a:spLocks noChangeArrowheads="1"/>
          </p:cNvSpPr>
          <p:nvPr/>
        </p:nvSpPr>
        <p:spPr bwMode="auto">
          <a:xfrm>
            <a:off x="4716463" y="5805488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0</a:t>
            </a:r>
            <a:endParaRPr lang="en-US" altLang="de-DE" sz="1800" b="0"/>
          </a:p>
        </p:txBody>
      </p:sp>
      <p:grpSp>
        <p:nvGrpSpPr>
          <p:cNvPr id="47178" name="Group 119"/>
          <p:cNvGrpSpPr>
            <a:grpSpLocks/>
          </p:cNvGrpSpPr>
          <p:nvPr/>
        </p:nvGrpSpPr>
        <p:grpSpPr bwMode="auto">
          <a:xfrm>
            <a:off x="5256213" y="5897563"/>
            <a:ext cx="90487" cy="358775"/>
            <a:chOff x="2092" y="3771"/>
            <a:chExt cx="57" cy="226"/>
          </a:xfrm>
        </p:grpSpPr>
        <p:sp>
          <p:nvSpPr>
            <p:cNvPr id="47199" name="Line 120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200" name="Line 121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7179" name="Group 122"/>
          <p:cNvGrpSpPr>
            <a:grpSpLocks/>
          </p:cNvGrpSpPr>
          <p:nvPr/>
        </p:nvGrpSpPr>
        <p:grpSpPr bwMode="auto">
          <a:xfrm>
            <a:off x="2286000" y="5895975"/>
            <a:ext cx="90488" cy="358775"/>
            <a:chOff x="2092" y="3771"/>
            <a:chExt cx="57" cy="226"/>
          </a:xfrm>
        </p:grpSpPr>
        <p:sp>
          <p:nvSpPr>
            <p:cNvPr id="47197" name="Line 123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198" name="Line 124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7180" name="Group 125"/>
          <p:cNvGrpSpPr>
            <a:grpSpLocks/>
          </p:cNvGrpSpPr>
          <p:nvPr/>
        </p:nvGrpSpPr>
        <p:grpSpPr bwMode="auto">
          <a:xfrm>
            <a:off x="3276600" y="5895975"/>
            <a:ext cx="90488" cy="358775"/>
            <a:chOff x="2092" y="3771"/>
            <a:chExt cx="57" cy="226"/>
          </a:xfrm>
        </p:grpSpPr>
        <p:sp>
          <p:nvSpPr>
            <p:cNvPr id="47195" name="Line 126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196" name="Line 127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7181" name="Group 128"/>
          <p:cNvGrpSpPr>
            <a:grpSpLocks/>
          </p:cNvGrpSpPr>
          <p:nvPr/>
        </p:nvGrpSpPr>
        <p:grpSpPr bwMode="auto">
          <a:xfrm>
            <a:off x="6291263" y="5895975"/>
            <a:ext cx="90487" cy="358775"/>
            <a:chOff x="2092" y="3771"/>
            <a:chExt cx="57" cy="226"/>
          </a:xfrm>
        </p:grpSpPr>
        <p:sp>
          <p:nvSpPr>
            <p:cNvPr id="47193" name="Line 129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194" name="Line 130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grpSp>
        <p:nvGrpSpPr>
          <p:cNvPr id="47182" name="Group 131"/>
          <p:cNvGrpSpPr>
            <a:grpSpLocks/>
          </p:cNvGrpSpPr>
          <p:nvPr/>
        </p:nvGrpSpPr>
        <p:grpSpPr bwMode="auto">
          <a:xfrm>
            <a:off x="7281863" y="5895975"/>
            <a:ext cx="90487" cy="358775"/>
            <a:chOff x="2092" y="3771"/>
            <a:chExt cx="57" cy="226"/>
          </a:xfrm>
        </p:grpSpPr>
        <p:sp>
          <p:nvSpPr>
            <p:cNvPr id="47191" name="Line 132"/>
            <p:cNvSpPr>
              <a:spLocks noChangeShapeType="1"/>
            </p:cNvSpPr>
            <p:nvPr/>
          </p:nvSpPr>
          <p:spPr bwMode="auto">
            <a:xfrm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  <p:sp>
          <p:nvSpPr>
            <p:cNvPr id="47192" name="Line 133"/>
            <p:cNvSpPr>
              <a:spLocks noChangeShapeType="1"/>
            </p:cNvSpPr>
            <p:nvPr/>
          </p:nvSpPr>
          <p:spPr bwMode="auto">
            <a:xfrm flipH="1">
              <a:off x="2092" y="3771"/>
              <a:ext cx="57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b"/>
            <a:lstStyle/>
            <a:p>
              <a:endParaRPr lang="de-CH"/>
            </a:p>
          </p:txBody>
        </p:sp>
      </p:grpSp>
      <p:sp>
        <p:nvSpPr>
          <p:cNvPr id="47183" name="Text Box 134"/>
          <p:cNvSpPr txBox="1">
            <a:spLocks noChangeArrowheads="1"/>
          </p:cNvSpPr>
          <p:nvPr/>
        </p:nvSpPr>
        <p:spPr bwMode="auto">
          <a:xfrm>
            <a:off x="2736850" y="5805488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2</a:t>
            </a:r>
            <a:endParaRPr lang="en-US" altLang="de-DE" sz="1800" b="0"/>
          </a:p>
        </p:txBody>
      </p:sp>
      <p:sp>
        <p:nvSpPr>
          <p:cNvPr id="47184" name="Text Box 135"/>
          <p:cNvSpPr txBox="1">
            <a:spLocks noChangeArrowheads="1"/>
          </p:cNvSpPr>
          <p:nvPr/>
        </p:nvSpPr>
        <p:spPr bwMode="auto">
          <a:xfrm>
            <a:off x="3771900" y="5805488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1</a:t>
            </a:r>
            <a:endParaRPr lang="en-US" altLang="de-DE" sz="1800" b="0"/>
          </a:p>
        </p:txBody>
      </p:sp>
      <p:sp>
        <p:nvSpPr>
          <p:cNvPr id="47185" name="Text Box 136"/>
          <p:cNvSpPr txBox="1">
            <a:spLocks noChangeArrowheads="1"/>
          </p:cNvSpPr>
          <p:nvPr/>
        </p:nvSpPr>
        <p:spPr bwMode="auto">
          <a:xfrm>
            <a:off x="5707063" y="5851525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9</a:t>
            </a:r>
            <a:endParaRPr lang="en-US" altLang="de-DE" sz="1800" b="0"/>
          </a:p>
        </p:txBody>
      </p:sp>
      <p:sp>
        <p:nvSpPr>
          <p:cNvPr id="47186" name="Text Box 137"/>
          <p:cNvSpPr txBox="1">
            <a:spLocks noChangeArrowheads="1"/>
          </p:cNvSpPr>
          <p:nvPr/>
        </p:nvSpPr>
        <p:spPr bwMode="auto">
          <a:xfrm>
            <a:off x="6786563" y="5849938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8</a:t>
            </a:r>
            <a:endParaRPr lang="en-US" altLang="de-DE" sz="1800" b="0"/>
          </a:p>
        </p:txBody>
      </p:sp>
      <p:sp>
        <p:nvSpPr>
          <p:cNvPr id="47187" name="Freeform 17"/>
          <p:cNvSpPr>
            <a:spLocks/>
          </p:cNvSpPr>
          <p:nvPr/>
        </p:nvSpPr>
        <p:spPr bwMode="auto">
          <a:xfrm>
            <a:off x="6561138" y="2474913"/>
            <a:ext cx="1395412" cy="855662"/>
          </a:xfrm>
          <a:custGeom>
            <a:avLst/>
            <a:gdLst>
              <a:gd name="T0" fmla="*/ 2147483647 w 466"/>
              <a:gd name="T1" fmla="*/ 2147483647 h 464"/>
              <a:gd name="T2" fmla="*/ 2147483647 w 466"/>
              <a:gd name="T3" fmla="*/ 2147483647 h 464"/>
              <a:gd name="T4" fmla="*/ 2147483647 w 466"/>
              <a:gd name="T5" fmla="*/ 2147483647 h 464"/>
              <a:gd name="T6" fmla="*/ 2147483647 w 466"/>
              <a:gd name="T7" fmla="*/ 2147483647 h 464"/>
              <a:gd name="T8" fmla="*/ 2147483647 w 466"/>
              <a:gd name="T9" fmla="*/ 2147483647 h 464"/>
              <a:gd name="T10" fmla="*/ 2147483647 w 466"/>
              <a:gd name="T11" fmla="*/ 2147483647 h 464"/>
              <a:gd name="T12" fmla="*/ 2147483647 w 466"/>
              <a:gd name="T13" fmla="*/ 2147483647 h 464"/>
              <a:gd name="T14" fmla="*/ 2147483647 w 466"/>
              <a:gd name="T15" fmla="*/ 2147483647 h 464"/>
              <a:gd name="T16" fmla="*/ 2147483647 w 466"/>
              <a:gd name="T17" fmla="*/ 2147483647 h 464"/>
              <a:gd name="T18" fmla="*/ 2147483647 w 466"/>
              <a:gd name="T19" fmla="*/ 2147483647 h 464"/>
              <a:gd name="T20" fmla="*/ 2147483647 w 466"/>
              <a:gd name="T21" fmla="*/ 2147483647 h 464"/>
              <a:gd name="T22" fmla="*/ 2147483647 w 466"/>
              <a:gd name="T23" fmla="*/ 2147483647 h 464"/>
              <a:gd name="T24" fmla="*/ 2147483647 w 466"/>
              <a:gd name="T25" fmla="*/ 2147483647 h 464"/>
              <a:gd name="T26" fmla="*/ 2147483647 w 466"/>
              <a:gd name="T27" fmla="*/ 2147483647 h 464"/>
              <a:gd name="T28" fmla="*/ 2147483647 w 466"/>
              <a:gd name="T29" fmla="*/ 2147483647 h 464"/>
              <a:gd name="T30" fmla="*/ 2147483647 w 466"/>
              <a:gd name="T31" fmla="*/ 0 h 464"/>
              <a:gd name="T32" fmla="*/ 2147483647 w 466"/>
              <a:gd name="T33" fmla="*/ 2147483647 h 464"/>
              <a:gd name="T34" fmla="*/ 2147483647 w 466"/>
              <a:gd name="T35" fmla="*/ 2147483647 h 46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466"/>
              <a:gd name="T55" fmla="*/ 0 h 464"/>
              <a:gd name="T56" fmla="*/ 466 w 466"/>
              <a:gd name="T57" fmla="*/ 464 h 46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466" h="464">
                <a:moveTo>
                  <a:pt x="225" y="40"/>
                </a:moveTo>
                <a:cubicBezTo>
                  <a:pt x="238" y="79"/>
                  <a:pt x="272" y="90"/>
                  <a:pt x="305" y="112"/>
                </a:cubicBezTo>
                <a:cubicBezTo>
                  <a:pt x="313" y="117"/>
                  <a:pt x="321" y="123"/>
                  <a:pt x="329" y="128"/>
                </a:cubicBezTo>
                <a:cubicBezTo>
                  <a:pt x="337" y="133"/>
                  <a:pt x="353" y="144"/>
                  <a:pt x="353" y="144"/>
                </a:cubicBezTo>
                <a:cubicBezTo>
                  <a:pt x="358" y="152"/>
                  <a:pt x="362" y="161"/>
                  <a:pt x="369" y="168"/>
                </a:cubicBezTo>
                <a:cubicBezTo>
                  <a:pt x="376" y="175"/>
                  <a:pt x="387" y="176"/>
                  <a:pt x="393" y="184"/>
                </a:cubicBezTo>
                <a:cubicBezTo>
                  <a:pt x="406" y="201"/>
                  <a:pt x="427" y="263"/>
                  <a:pt x="433" y="280"/>
                </a:cubicBezTo>
                <a:cubicBezTo>
                  <a:pt x="439" y="298"/>
                  <a:pt x="465" y="328"/>
                  <a:pt x="465" y="328"/>
                </a:cubicBezTo>
                <a:cubicBezTo>
                  <a:pt x="452" y="379"/>
                  <a:pt x="466" y="354"/>
                  <a:pt x="409" y="392"/>
                </a:cubicBezTo>
                <a:cubicBezTo>
                  <a:pt x="395" y="401"/>
                  <a:pt x="361" y="408"/>
                  <a:pt x="361" y="408"/>
                </a:cubicBezTo>
                <a:cubicBezTo>
                  <a:pt x="324" y="463"/>
                  <a:pt x="347" y="450"/>
                  <a:pt x="305" y="464"/>
                </a:cubicBezTo>
                <a:cubicBezTo>
                  <a:pt x="225" y="455"/>
                  <a:pt x="141" y="454"/>
                  <a:pt x="73" y="408"/>
                </a:cubicBezTo>
                <a:cubicBezTo>
                  <a:pt x="49" y="336"/>
                  <a:pt x="44" y="248"/>
                  <a:pt x="1" y="184"/>
                </a:cubicBezTo>
                <a:cubicBezTo>
                  <a:pt x="4" y="157"/>
                  <a:pt x="0" y="129"/>
                  <a:pt x="9" y="104"/>
                </a:cubicBezTo>
                <a:cubicBezTo>
                  <a:pt x="12" y="96"/>
                  <a:pt x="26" y="101"/>
                  <a:pt x="33" y="96"/>
                </a:cubicBezTo>
                <a:cubicBezTo>
                  <a:pt x="74" y="64"/>
                  <a:pt x="35" y="18"/>
                  <a:pt x="89" y="0"/>
                </a:cubicBezTo>
                <a:cubicBezTo>
                  <a:pt x="102" y="1"/>
                  <a:pt x="162" y="3"/>
                  <a:pt x="185" y="16"/>
                </a:cubicBezTo>
                <a:cubicBezTo>
                  <a:pt x="223" y="37"/>
                  <a:pt x="249" y="64"/>
                  <a:pt x="225" y="40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de-CH"/>
          </a:p>
        </p:txBody>
      </p:sp>
      <p:sp>
        <p:nvSpPr>
          <p:cNvPr id="47188" name="Line 139"/>
          <p:cNvSpPr>
            <a:spLocks noChangeShapeType="1"/>
          </p:cNvSpPr>
          <p:nvPr/>
        </p:nvSpPr>
        <p:spPr bwMode="auto">
          <a:xfrm flipV="1">
            <a:off x="7011988" y="3330575"/>
            <a:ext cx="0" cy="314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7189" name="Text Box 28"/>
          <p:cNvSpPr txBox="1">
            <a:spLocks noChangeArrowheads="1"/>
          </p:cNvSpPr>
          <p:nvPr/>
        </p:nvSpPr>
        <p:spPr bwMode="auto">
          <a:xfrm>
            <a:off x="6545263" y="2609850"/>
            <a:ext cx="1125537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900" b="0">
                <a:solidFill>
                  <a:schemeClr val="tx1"/>
                </a:solidFill>
              </a:rPr>
              <a:t>Dekoder</a:t>
            </a:r>
            <a:br>
              <a:rPr lang="de-CH" altLang="de-DE" sz="1900" b="0">
                <a:solidFill>
                  <a:schemeClr val="tx1"/>
                </a:solidFill>
              </a:rPr>
            </a:br>
            <a:r>
              <a:rPr lang="de-CH" altLang="de-DE" sz="1900" b="0">
                <a:solidFill>
                  <a:schemeClr val="tx1"/>
                </a:solidFill>
              </a:rPr>
              <a:t>für 0</a:t>
            </a:r>
          </a:p>
        </p:txBody>
      </p:sp>
      <p:sp>
        <p:nvSpPr>
          <p:cNvPr id="47190" name="Line 141"/>
          <p:cNvSpPr>
            <a:spLocks noChangeShapeType="1"/>
          </p:cNvSpPr>
          <p:nvPr/>
        </p:nvSpPr>
        <p:spPr bwMode="auto">
          <a:xfrm>
            <a:off x="6877050" y="1800225"/>
            <a:ext cx="0" cy="6746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55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nummernplatzhalter 2"/>
          <p:cNvSpPr txBox="1">
            <a:spLocks noGrp="1"/>
          </p:cNvSpPr>
          <p:nvPr/>
        </p:nvSpPr>
        <p:spPr bwMode="auto">
          <a:xfrm>
            <a:off x="9204325" y="7124700"/>
            <a:ext cx="12144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</a:pPr>
            <a:fld id="{20CBF51C-1798-4079-A43F-37423C04C564}" type="slidenum">
              <a:rPr lang="de-DE" altLang="de-DE" sz="900" b="0">
                <a:solidFill>
                  <a:schemeClr val="tx1"/>
                </a:solidFill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</a:pPr>
              <a:t>16</a:t>
            </a:fld>
            <a:endParaRPr lang="de-DE" altLang="de-DE" sz="900" b="0">
              <a:solidFill>
                <a:schemeClr val="tx1"/>
              </a:solidFill>
            </a:endParaRPr>
          </a:p>
        </p:txBody>
      </p:sp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6796088" y="2016125"/>
            <a:ext cx="801687" cy="1344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6707188" y="2100263"/>
            <a:ext cx="801687" cy="134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813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24254" y="393368"/>
            <a:ext cx="9088438" cy="769938"/>
          </a:xfrm>
        </p:spPr>
        <p:txBody>
          <a:bodyPr/>
          <a:lstStyle/>
          <a:p>
            <a:pPr eaLnBrk="1" hangingPunct="1"/>
            <a:r>
              <a:rPr lang="de-CH" altLang="de-DE" dirty="0" smtClean="0">
                <a:solidFill>
                  <a:srgbClr val="0070C0"/>
                </a:solidFill>
              </a:rPr>
              <a:t>5) Counter </a:t>
            </a:r>
            <a:r>
              <a:rPr lang="de-CH" altLang="de-DE" dirty="0" err="1" smtClean="0">
                <a:solidFill>
                  <a:srgbClr val="0070C0"/>
                </a:solidFill>
              </a:rPr>
              <a:t>with</a:t>
            </a:r>
            <a:r>
              <a:rPr lang="de-CH" altLang="de-DE" dirty="0" smtClean="0">
                <a:solidFill>
                  <a:srgbClr val="0070C0"/>
                </a:solidFill>
              </a:rPr>
              <a:t> Load </a:t>
            </a:r>
            <a:r>
              <a:rPr lang="de-CH" altLang="de-DE" dirty="0" err="1">
                <a:solidFill>
                  <a:srgbClr val="0070C0"/>
                </a:solidFill>
              </a:rPr>
              <a:t>a</a:t>
            </a:r>
            <a:r>
              <a:rPr lang="de-CH" altLang="de-DE" dirty="0" err="1" smtClean="0">
                <a:solidFill>
                  <a:srgbClr val="0070C0"/>
                </a:solidFill>
              </a:rPr>
              <a:t>nd</a:t>
            </a:r>
            <a:r>
              <a:rPr lang="de-CH" altLang="de-DE" dirty="0" smtClean="0">
                <a:solidFill>
                  <a:srgbClr val="0070C0"/>
                </a:solidFill>
              </a:rPr>
              <a:t> </a:t>
            </a:r>
            <a:r>
              <a:rPr lang="de-CH" altLang="de-DE" dirty="0" err="1" smtClean="0">
                <a:solidFill>
                  <a:srgbClr val="0070C0"/>
                </a:solidFill>
              </a:rPr>
              <a:t>Enable</a:t>
            </a:r>
            <a:endParaRPr lang="de-CH" altLang="de-DE" dirty="0" smtClean="0">
              <a:solidFill>
                <a:srgbClr val="0070C0"/>
              </a:solidFill>
            </a:endParaRPr>
          </a:p>
        </p:txBody>
      </p: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6618288" y="2184400"/>
            <a:ext cx="801687" cy="134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8135" name="Text Box 6"/>
          <p:cNvSpPr txBox="1">
            <a:spLocks noChangeArrowheads="1"/>
          </p:cNvSpPr>
          <p:nvPr/>
        </p:nvSpPr>
        <p:spPr bwMode="auto">
          <a:xfrm>
            <a:off x="6973888" y="2268538"/>
            <a:ext cx="4460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48136" name="Text Box 7"/>
          <p:cNvSpPr txBox="1">
            <a:spLocks noChangeArrowheads="1"/>
          </p:cNvSpPr>
          <p:nvPr/>
        </p:nvSpPr>
        <p:spPr bwMode="auto">
          <a:xfrm>
            <a:off x="6796088" y="3024188"/>
            <a:ext cx="7127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48137" name="Line 8"/>
          <p:cNvSpPr>
            <a:spLocks noChangeShapeType="1"/>
          </p:cNvSpPr>
          <p:nvPr/>
        </p:nvSpPr>
        <p:spPr bwMode="auto">
          <a:xfrm>
            <a:off x="7419975" y="3192463"/>
            <a:ext cx="357188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6618288" y="2689225"/>
            <a:ext cx="26670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 flipH="1">
            <a:off x="6618288" y="2855913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6340475" y="2855913"/>
            <a:ext cx="268288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41" name="Line 14"/>
          <p:cNvSpPr>
            <a:spLocks noChangeShapeType="1"/>
          </p:cNvSpPr>
          <p:nvPr/>
        </p:nvSpPr>
        <p:spPr bwMode="auto">
          <a:xfrm flipH="1">
            <a:off x="5616575" y="2430463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42" name="Line 15"/>
          <p:cNvSpPr>
            <a:spLocks noChangeShapeType="1"/>
          </p:cNvSpPr>
          <p:nvPr/>
        </p:nvSpPr>
        <p:spPr bwMode="auto">
          <a:xfrm flipH="1">
            <a:off x="6073775" y="2855913"/>
            <a:ext cx="5349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43" name="Line 16"/>
          <p:cNvSpPr>
            <a:spLocks noChangeShapeType="1"/>
          </p:cNvSpPr>
          <p:nvPr/>
        </p:nvSpPr>
        <p:spPr bwMode="auto">
          <a:xfrm>
            <a:off x="3546475" y="2430463"/>
            <a:ext cx="585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44" name="Line 20"/>
          <p:cNvSpPr>
            <a:spLocks noChangeShapeType="1"/>
          </p:cNvSpPr>
          <p:nvPr/>
        </p:nvSpPr>
        <p:spPr bwMode="auto">
          <a:xfrm flipV="1">
            <a:off x="7821613" y="1574800"/>
            <a:ext cx="0" cy="8397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45" name="Line 21"/>
          <p:cNvSpPr>
            <a:spLocks noChangeShapeType="1"/>
          </p:cNvSpPr>
          <p:nvPr/>
        </p:nvSpPr>
        <p:spPr bwMode="auto">
          <a:xfrm flipH="1" flipV="1">
            <a:off x="1025525" y="1574800"/>
            <a:ext cx="6796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46" name="Line 22"/>
          <p:cNvSpPr>
            <a:spLocks noChangeShapeType="1"/>
          </p:cNvSpPr>
          <p:nvPr/>
        </p:nvSpPr>
        <p:spPr bwMode="auto">
          <a:xfrm>
            <a:off x="1025525" y="1597025"/>
            <a:ext cx="0" cy="1103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47" name="Line 24"/>
          <p:cNvSpPr>
            <a:spLocks noChangeShapeType="1"/>
          </p:cNvSpPr>
          <p:nvPr/>
        </p:nvSpPr>
        <p:spPr bwMode="auto">
          <a:xfrm flipV="1">
            <a:off x="846138" y="1755775"/>
            <a:ext cx="357187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48" name="Text Box 25"/>
          <p:cNvSpPr txBox="1">
            <a:spLocks noChangeArrowheads="1"/>
          </p:cNvSpPr>
          <p:nvPr/>
        </p:nvSpPr>
        <p:spPr bwMode="auto">
          <a:xfrm>
            <a:off x="441325" y="1800225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8149" name="Line 26"/>
          <p:cNvSpPr>
            <a:spLocks noChangeShapeType="1"/>
          </p:cNvSpPr>
          <p:nvPr/>
        </p:nvSpPr>
        <p:spPr bwMode="auto">
          <a:xfrm>
            <a:off x="1071563" y="5626100"/>
            <a:ext cx="4995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50" name="Line 27"/>
          <p:cNvSpPr>
            <a:spLocks noChangeShapeType="1"/>
          </p:cNvSpPr>
          <p:nvPr/>
        </p:nvSpPr>
        <p:spPr bwMode="auto">
          <a:xfrm flipH="1">
            <a:off x="6067425" y="2855913"/>
            <a:ext cx="6350" cy="2770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51" name="Text Box 28"/>
          <p:cNvSpPr txBox="1">
            <a:spLocks noChangeArrowheads="1"/>
          </p:cNvSpPr>
          <p:nvPr/>
        </p:nvSpPr>
        <p:spPr bwMode="auto">
          <a:xfrm>
            <a:off x="936625" y="5175250"/>
            <a:ext cx="72866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Takt</a:t>
            </a:r>
          </a:p>
        </p:txBody>
      </p:sp>
      <p:sp>
        <p:nvSpPr>
          <p:cNvPr id="48152" name="Line 30"/>
          <p:cNvSpPr>
            <a:spLocks noChangeShapeType="1"/>
          </p:cNvSpPr>
          <p:nvPr/>
        </p:nvSpPr>
        <p:spPr bwMode="auto">
          <a:xfrm>
            <a:off x="7596188" y="2430463"/>
            <a:ext cx="11366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53" name="Text Box 31"/>
          <p:cNvSpPr txBox="1">
            <a:spLocks noChangeArrowheads="1"/>
          </p:cNvSpPr>
          <p:nvPr/>
        </p:nvSpPr>
        <p:spPr bwMode="auto">
          <a:xfrm>
            <a:off x="7956550" y="2474913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8154" name="Line 32"/>
          <p:cNvSpPr>
            <a:spLocks noChangeShapeType="1"/>
          </p:cNvSpPr>
          <p:nvPr/>
        </p:nvSpPr>
        <p:spPr bwMode="auto">
          <a:xfrm flipV="1">
            <a:off x="7912100" y="2251075"/>
            <a:ext cx="3556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55" name="Text Box 33"/>
          <p:cNvSpPr txBox="1">
            <a:spLocks noChangeArrowheads="1"/>
          </p:cNvSpPr>
          <p:nvPr/>
        </p:nvSpPr>
        <p:spPr bwMode="auto">
          <a:xfrm>
            <a:off x="4402138" y="2655888"/>
            <a:ext cx="3571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8156" name="Line 34"/>
          <p:cNvSpPr>
            <a:spLocks noChangeShapeType="1"/>
          </p:cNvSpPr>
          <p:nvPr/>
        </p:nvSpPr>
        <p:spPr bwMode="auto">
          <a:xfrm flipV="1">
            <a:off x="4356100" y="2474913"/>
            <a:ext cx="357188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57" name="Oval 32"/>
          <p:cNvSpPr>
            <a:spLocks noChangeArrowheads="1"/>
          </p:cNvSpPr>
          <p:nvPr/>
        </p:nvSpPr>
        <p:spPr bwMode="auto">
          <a:xfrm>
            <a:off x="1476375" y="2386013"/>
            <a:ext cx="630238" cy="630237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48158" name="Text Box 33"/>
          <p:cNvSpPr txBox="1">
            <a:spLocks noChangeArrowheads="1"/>
          </p:cNvSpPr>
          <p:nvPr/>
        </p:nvSpPr>
        <p:spPr bwMode="auto">
          <a:xfrm>
            <a:off x="1701800" y="2474913"/>
            <a:ext cx="2079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/>
              <a:t>+</a:t>
            </a:r>
            <a:endParaRPr lang="en-US" altLang="de-DE"/>
          </a:p>
        </p:txBody>
      </p:sp>
      <p:sp>
        <p:nvSpPr>
          <p:cNvPr id="48159" name="Line 34"/>
          <p:cNvSpPr>
            <a:spLocks noChangeShapeType="1"/>
          </p:cNvSpPr>
          <p:nvPr/>
        </p:nvSpPr>
        <p:spPr bwMode="auto">
          <a:xfrm flipH="1">
            <a:off x="1789113" y="2160588"/>
            <a:ext cx="1587" cy="2254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60" name="Text Box 35"/>
          <p:cNvSpPr txBox="1">
            <a:spLocks noChangeArrowheads="1"/>
          </p:cNvSpPr>
          <p:nvPr/>
        </p:nvSpPr>
        <p:spPr bwMode="auto">
          <a:xfrm>
            <a:off x="1611313" y="1755775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b="0"/>
              <a:t>+1</a:t>
            </a:r>
            <a:endParaRPr lang="en-US" altLang="de-DE" b="0"/>
          </a:p>
        </p:txBody>
      </p:sp>
      <p:grpSp>
        <p:nvGrpSpPr>
          <p:cNvPr id="48161" name="Group 36"/>
          <p:cNvGrpSpPr>
            <a:grpSpLocks/>
          </p:cNvGrpSpPr>
          <p:nvPr/>
        </p:nvGrpSpPr>
        <p:grpSpPr bwMode="auto">
          <a:xfrm>
            <a:off x="3186113" y="1935163"/>
            <a:ext cx="358775" cy="990600"/>
            <a:chOff x="1072" y="2835"/>
            <a:chExt cx="226" cy="624"/>
          </a:xfrm>
        </p:grpSpPr>
        <p:grpSp>
          <p:nvGrpSpPr>
            <p:cNvPr id="48196" name="Group 37"/>
            <p:cNvGrpSpPr>
              <a:grpSpLocks/>
            </p:cNvGrpSpPr>
            <p:nvPr/>
          </p:nvGrpSpPr>
          <p:grpSpPr bwMode="auto">
            <a:xfrm>
              <a:off x="1072" y="2835"/>
              <a:ext cx="226" cy="312"/>
              <a:chOff x="1072" y="2835"/>
              <a:chExt cx="226" cy="312"/>
            </a:xfrm>
          </p:grpSpPr>
          <p:sp>
            <p:nvSpPr>
              <p:cNvPr id="48201" name="Line 38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8202" name="Line 39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8203" name="Line 40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  <p:grpSp>
          <p:nvGrpSpPr>
            <p:cNvPr id="48197" name="Group 41"/>
            <p:cNvGrpSpPr>
              <a:grpSpLocks/>
            </p:cNvGrpSpPr>
            <p:nvPr/>
          </p:nvGrpSpPr>
          <p:grpSpPr bwMode="auto">
            <a:xfrm flipV="1">
              <a:off x="1072" y="3147"/>
              <a:ext cx="226" cy="312"/>
              <a:chOff x="1072" y="2835"/>
              <a:chExt cx="226" cy="312"/>
            </a:xfrm>
          </p:grpSpPr>
          <p:sp>
            <p:nvSpPr>
              <p:cNvPr id="48198" name="Line 42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8199" name="Line 43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8200" name="Line 44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</p:grpSp>
      <p:sp>
        <p:nvSpPr>
          <p:cNvPr id="48162" name="Line 45"/>
          <p:cNvSpPr>
            <a:spLocks noChangeShapeType="1"/>
          </p:cNvSpPr>
          <p:nvPr/>
        </p:nvSpPr>
        <p:spPr bwMode="auto">
          <a:xfrm flipH="1">
            <a:off x="2646363" y="2160588"/>
            <a:ext cx="539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63" name="Line 46"/>
          <p:cNvSpPr>
            <a:spLocks noChangeShapeType="1"/>
          </p:cNvSpPr>
          <p:nvPr/>
        </p:nvSpPr>
        <p:spPr bwMode="auto">
          <a:xfrm flipH="1">
            <a:off x="2106613" y="2700338"/>
            <a:ext cx="1079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64" name="Line 47"/>
          <p:cNvSpPr>
            <a:spLocks noChangeShapeType="1"/>
          </p:cNvSpPr>
          <p:nvPr/>
        </p:nvSpPr>
        <p:spPr bwMode="auto">
          <a:xfrm flipH="1">
            <a:off x="1025525" y="2700338"/>
            <a:ext cx="450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65" name="Text Box 48"/>
          <p:cNvSpPr txBox="1">
            <a:spLocks noChangeArrowheads="1"/>
          </p:cNvSpPr>
          <p:nvPr/>
        </p:nvSpPr>
        <p:spPr bwMode="auto">
          <a:xfrm>
            <a:off x="3276600" y="2339975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0</a:t>
            </a:r>
            <a:endParaRPr lang="en-US" altLang="de-DE" sz="1800" b="0"/>
          </a:p>
        </p:txBody>
      </p:sp>
      <p:sp>
        <p:nvSpPr>
          <p:cNvPr id="48166" name="Text Box 49"/>
          <p:cNvSpPr txBox="1">
            <a:spLocks noChangeArrowheads="1"/>
          </p:cNvSpPr>
          <p:nvPr/>
        </p:nvSpPr>
        <p:spPr bwMode="auto">
          <a:xfrm>
            <a:off x="3276600" y="1981200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1</a:t>
            </a:r>
            <a:endParaRPr lang="en-US" altLang="de-DE" sz="1800" b="0"/>
          </a:p>
        </p:txBody>
      </p:sp>
      <p:sp>
        <p:nvSpPr>
          <p:cNvPr id="48167" name="Text Box 28"/>
          <p:cNvSpPr txBox="1">
            <a:spLocks noChangeArrowheads="1"/>
          </p:cNvSpPr>
          <p:nvPr/>
        </p:nvSpPr>
        <p:spPr bwMode="auto">
          <a:xfrm>
            <a:off x="981075" y="3375025"/>
            <a:ext cx="14938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load_value</a:t>
            </a:r>
          </a:p>
        </p:txBody>
      </p:sp>
      <p:sp>
        <p:nvSpPr>
          <p:cNvPr id="48168" name="Line 51"/>
          <p:cNvSpPr>
            <a:spLocks noChangeShapeType="1"/>
          </p:cNvSpPr>
          <p:nvPr/>
        </p:nvSpPr>
        <p:spPr bwMode="auto">
          <a:xfrm>
            <a:off x="1025525" y="4275138"/>
            <a:ext cx="23860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69" name="Line 52"/>
          <p:cNvSpPr>
            <a:spLocks noChangeShapeType="1"/>
          </p:cNvSpPr>
          <p:nvPr/>
        </p:nvSpPr>
        <p:spPr bwMode="auto">
          <a:xfrm flipV="1">
            <a:off x="3411538" y="2790825"/>
            <a:ext cx="0" cy="1484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70" name="Text Box 28"/>
          <p:cNvSpPr txBox="1">
            <a:spLocks noChangeArrowheads="1"/>
          </p:cNvSpPr>
          <p:nvPr/>
        </p:nvSpPr>
        <p:spPr bwMode="auto">
          <a:xfrm>
            <a:off x="981075" y="3870325"/>
            <a:ext cx="7112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48171" name="Line 54"/>
          <p:cNvSpPr>
            <a:spLocks noChangeShapeType="1"/>
          </p:cNvSpPr>
          <p:nvPr/>
        </p:nvSpPr>
        <p:spPr bwMode="auto">
          <a:xfrm>
            <a:off x="1025525" y="3781425"/>
            <a:ext cx="16208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72" name="Line 55"/>
          <p:cNvSpPr>
            <a:spLocks noChangeShapeType="1"/>
          </p:cNvSpPr>
          <p:nvPr/>
        </p:nvSpPr>
        <p:spPr bwMode="auto">
          <a:xfrm>
            <a:off x="2646363" y="2160588"/>
            <a:ext cx="0" cy="1620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73" name="Line 24"/>
          <p:cNvSpPr>
            <a:spLocks noChangeShapeType="1"/>
          </p:cNvSpPr>
          <p:nvPr/>
        </p:nvSpPr>
        <p:spPr bwMode="auto">
          <a:xfrm flipV="1">
            <a:off x="2466975" y="3016250"/>
            <a:ext cx="357188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8174" name="Text Box 25"/>
          <p:cNvSpPr txBox="1">
            <a:spLocks noChangeArrowheads="1"/>
          </p:cNvSpPr>
          <p:nvPr/>
        </p:nvSpPr>
        <p:spPr bwMode="auto">
          <a:xfrm>
            <a:off x="2736850" y="3151188"/>
            <a:ext cx="357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8175" name="Text Box 33"/>
          <p:cNvSpPr txBox="1">
            <a:spLocks noChangeArrowheads="1"/>
          </p:cNvSpPr>
          <p:nvPr/>
        </p:nvSpPr>
        <p:spPr bwMode="auto">
          <a:xfrm>
            <a:off x="5932488" y="2386013"/>
            <a:ext cx="3571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8176" name="Line 34"/>
          <p:cNvSpPr>
            <a:spLocks noChangeShapeType="1"/>
          </p:cNvSpPr>
          <p:nvPr/>
        </p:nvSpPr>
        <p:spPr bwMode="auto">
          <a:xfrm flipV="1">
            <a:off x="5976938" y="2160588"/>
            <a:ext cx="357187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48177" name="Group 60"/>
          <p:cNvGrpSpPr>
            <a:grpSpLocks/>
          </p:cNvGrpSpPr>
          <p:nvPr/>
        </p:nvGrpSpPr>
        <p:grpSpPr bwMode="auto">
          <a:xfrm>
            <a:off x="5256213" y="1935163"/>
            <a:ext cx="358775" cy="990600"/>
            <a:chOff x="1072" y="2835"/>
            <a:chExt cx="226" cy="624"/>
          </a:xfrm>
        </p:grpSpPr>
        <p:grpSp>
          <p:nvGrpSpPr>
            <p:cNvPr id="48188" name="Group 61"/>
            <p:cNvGrpSpPr>
              <a:grpSpLocks/>
            </p:cNvGrpSpPr>
            <p:nvPr/>
          </p:nvGrpSpPr>
          <p:grpSpPr bwMode="auto">
            <a:xfrm>
              <a:off x="1072" y="2835"/>
              <a:ext cx="226" cy="312"/>
              <a:chOff x="1072" y="2835"/>
              <a:chExt cx="226" cy="312"/>
            </a:xfrm>
          </p:grpSpPr>
          <p:sp>
            <p:nvSpPr>
              <p:cNvPr id="48193" name="Line 62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8194" name="Line 63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8195" name="Line 64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  <p:grpSp>
          <p:nvGrpSpPr>
            <p:cNvPr id="48189" name="Group 65"/>
            <p:cNvGrpSpPr>
              <a:grpSpLocks/>
            </p:cNvGrpSpPr>
            <p:nvPr/>
          </p:nvGrpSpPr>
          <p:grpSpPr bwMode="auto">
            <a:xfrm flipV="1">
              <a:off x="1072" y="3147"/>
              <a:ext cx="226" cy="312"/>
              <a:chOff x="1072" y="2835"/>
              <a:chExt cx="226" cy="312"/>
            </a:xfrm>
          </p:grpSpPr>
          <p:sp>
            <p:nvSpPr>
              <p:cNvPr id="48190" name="Line 66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0" cy="3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8191" name="Line 67"/>
              <p:cNvSpPr>
                <a:spLocks noChangeShapeType="1"/>
              </p:cNvSpPr>
              <p:nvPr/>
            </p:nvSpPr>
            <p:spPr bwMode="auto">
              <a:xfrm>
                <a:off x="1298" y="2977"/>
                <a:ext cx="0" cy="17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  <p:sp>
            <p:nvSpPr>
              <p:cNvPr id="48192" name="Line 68"/>
              <p:cNvSpPr>
                <a:spLocks noChangeShapeType="1"/>
              </p:cNvSpPr>
              <p:nvPr/>
            </p:nvSpPr>
            <p:spPr bwMode="auto">
              <a:xfrm>
                <a:off x="1072" y="2835"/>
                <a:ext cx="226" cy="1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b"/>
              <a:lstStyle/>
              <a:p>
                <a:endParaRPr lang="de-CH"/>
              </a:p>
            </p:txBody>
          </p:sp>
        </p:grpSp>
      </p:grpSp>
      <p:sp>
        <p:nvSpPr>
          <p:cNvPr id="48178" name="Text Box 69"/>
          <p:cNvSpPr txBox="1">
            <a:spLocks noChangeArrowheads="1"/>
          </p:cNvSpPr>
          <p:nvPr/>
        </p:nvSpPr>
        <p:spPr bwMode="auto">
          <a:xfrm>
            <a:off x="5346700" y="2339975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1</a:t>
            </a:r>
            <a:endParaRPr lang="en-US" altLang="de-DE" sz="1800" b="0"/>
          </a:p>
        </p:txBody>
      </p:sp>
      <p:sp>
        <p:nvSpPr>
          <p:cNvPr id="48179" name="Text Box 70"/>
          <p:cNvSpPr txBox="1">
            <a:spLocks noChangeArrowheads="1"/>
          </p:cNvSpPr>
          <p:nvPr/>
        </p:nvSpPr>
        <p:spPr bwMode="auto">
          <a:xfrm>
            <a:off x="5346700" y="1981200"/>
            <a:ext cx="12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1800" b="0"/>
              <a:t>0</a:t>
            </a:r>
            <a:endParaRPr lang="en-US" altLang="de-DE" sz="1800" b="0"/>
          </a:p>
        </p:txBody>
      </p:sp>
      <p:sp>
        <p:nvSpPr>
          <p:cNvPr id="48180" name="Line 71"/>
          <p:cNvSpPr>
            <a:spLocks noChangeShapeType="1"/>
          </p:cNvSpPr>
          <p:nvPr/>
        </p:nvSpPr>
        <p:spPr bwMode="auto">
          <a:xfrm flipH="1">
            <a:off x="4132263" y="2655888"/>
            <a:ext cx="11239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81" name="Line 72"/>
          <p:cNvSpPr>
            <a:spLocks noChangeShapeType="1"/>
          </p:cNvSpPr>
          <p:nvPr/>
        </p:nvSpPr>
        <p:spPr bwMode="auto">
          <a:xfrm>
            <a:off x="4132263" y="2430463"/>
            <a:ext cx="0" cy="223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82" name="Line 73"/>
          <p:cNvSpPr>
            <a:spLocks noChangeShapeType="1"/>
          </p:cNvSpPr>
          <p:nvPr/>
        </p:nvSpPr>
        <p:spPr bwMode="auto">
          <a:xfrm>
            <a:off x="4672013" y="1574800"/>
            <a:ext cx="0" cy="5857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83" name="Line 74"/>
          <p:cNvSpPr>
            <a:spLocks noChangeShapeType="1"/>
          </p:cNvSpPr>
          <p:nvPr/>
        </p:nvSpPr>
        <p:spPr bwMode="auto">
          <a:xfrm>
            <a:off x="4672013" y="2160588"/>
            <a:ext cx="58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84" name="Line 75"/>
          <p:cNvSpPr>
            <a:spLocks noChangeShapeType="1"/>
          </p:cNvSpPr>
          <p:nvPr/>
        </p:nvSpPr>
        <p:spPr bwMode="auto">
          <a:xfrm>
            <a:off x="1025525" y="4635500"/>
            <a:ext cx="44116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85" name="Line 76"/>
          <p:cNvSpPr>
            <a:spLocks noChangeShapeType="1"/>
          </p:cNvSpPr>
          <p:nvPr/>
        </p:nvSpPr>
        <p:spPr bwMode="auto">
          <a:xfrm flipV="1">
            <a:off x="5437188" y="2790825"/>
            <a:ext cx="0" cy="184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b"/>
          <a:lstStyle/>
          <a:p>
            <a:endParaRPr lang="de-CH"/>
          </a:p>
        </p:txBody>
      </p:sp>
      <p:sp>
        <p:nvSpPr>
          <p:cNvPr id="48186" name="Text Box 28"/>
          <p:cNvSpPr txBox="1">
            <a:spLocks noChangeArrowheads="1"/>
          </p:cNvSpPr>
          <p:nvPr/>
        </p:nvSpPr>
        <p:spPr bwMode="auto">
          <a:xfrm>
            <a:off x="965200" y="4230688"/>
            <a:ext cx="10064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enable</a:t>
            </a:r>
          </a:p>
        </p:txBody>
      </p:sp>
      <p:sp>
        <p:nvSpPr>
          <p:cNvPr id="48187" name="Text Box 28"/>
          <p:cNvSpPr txBox="1">
            <a:spLocks noChangeArrowheads="1"/>
          </p:cNvSpPr>
          <p:nvPr/>
        </p:nvSpPr>
        <p:spPr bwMode="auto">
          <a:xfrm>
            <a:off x="920750" y="5940425"/>
            <a:ext cx="594836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Welcher Eingang hat Priorität, load oder enable?</a:t>
            </a:r>
          </a:p>
        </p:txBody>
      </p:sp>
    </p:spTree>
    <p:extLst>
      <p:ext uri="{BB962C8B-B14F-4D97-AF65-F5344CB8AC3E}">
        <p14:creationId xmlns:p14="http://schemas.microsoft.com/office/powerpoint/2010/main" val="8821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F71C3ED1-90CF-4BDF-AAB6-B061894F8E2D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17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486160" y="2912861"/>
            <a:ext cx="9090025" cy="3453819"/>
          </a:xfrm>
          <a:solidFill>
            <a:srgbClr val="00B0F0"/>
          </a:solidFill>
        </p:spPr>
        <p:txBody>
          <a:bodyPr/>
          <a:lstStyle/>
          <a:p>
            <a:pPr marL="354013" indent="-354013">
              <a:lnSpc>
                <a:spcPct val="150000"/>
              </a:lnSpc>
              <a:defRPr/>
            </a:pPr>
            <a:r>
              <a:rPr lang="de-CH" sz="4000" dirty="0" err="1" smtClean="0">
                <a:solidFill>
                  <a:schemeClr val="tx1"/>
                </a:solidFill>
              </a:rPr>
              <a:t>Three</a:t>
            </a:r>
            <a:r>
              <a:rPr lang="de-CH" sz="4000" dirty="0" smtClean="0">
                <a:solidFill>
                  <a:schemeClr val="tx1"/>
                </a:solidFill>
              </a:rPr>
              <a:t> Basic RTL Blocks:</a:t>
            </a:r>
            <a:br>
              <a:rPr lang="de-CH" sz="4000" dirty="0" smtClean="0">
                <a:solidFill>
                  <a:schemeClr val="tx1"/>
                </a:solidFill>
              </a:rPr>
            </a:br>
            <a:r>
              <a:rPr lang="de-CH" sz="3600" b="0" dirty="0" smtClean="0">
                <a:solidFill>
                  <a:schemeClr val="tx1"/>
                </a:solidFill>
              </a:rPr>
              <a:t>- </a:t>
            </a:r>
            <a:r>
              <a:rPr lang="de-CH" sz="3600" b="0" dirty="0" err="1" smtClean="0">
                <a:solidFill>
                  <a:schemeClr val="tx1"/>
                </a:solidFill>
              </a:rPr>
              <a:t>counters</a:t>
            </a:r>
            <a:r>
              <a:rPr lang="de-CH" sz="3600" b="0" dirty="0" smtClean="0">
                <a:solidFill>
                  <a:schemeClr val="tx1"/>
                </a:solidFill>
              </a:rPr>
              <a:t/>
            </a:r>
            <a:br>
              <a:rPr lang="de-CH" sz="3600" b="0" dirty="0" smtClean="0">
                <a:solidFill>
                  <a:schemeClr val="tx1"/>
                </a:solidFill>
              </a:rPr>
            </a:br>
            <a:r>
              <a:rPr lang="de-CH" sz="3600" b="0" dirty="0" smtClean="0">
                <a:solidFill>
                  <a:schemeClr val="tx1"/>
                </a:solidFill>
              </a:rPr>
              <a:t>- </a:t>
            </a:r>
            <a:r>
              <a:rPr lang="de-CH" sz="3600" b="0" dirty="0" err="1" smtClean="0">
                <a:solidFill>
                  <a:schemeClr val="tx1"/>
                </a:solidFill>
              </a:rPr>
              <a:t>shiftregisters</a:t>
            </a:r>
            <a:r>
              <a:rPr lang="de-CH" sz="3600" b="0" dirty="0" smtClean="0">
                <a:solidFill>
                  <a:schemeClr val="tx1"/>
                </a:solidFill>
              </a:rPr>
              <a:t/>
            </a:r>
            <a:br>
              <a:rPr lang="de-CH" sz="3600" b="0" dirty="0" smtClean="0">
                <a:solidFill>
                  <a:schemeClr val="tx1"/>
                </a:solidFill>
              </a:rPr>
            </a:br>
            <a:r>
              <a:rPr lang="de-CH" sz="3600" b="0" dirty="0" smtClean="0">
                <a:solidFill>
                  <a:schemeClr val="tx1"/>
                </a:solidFill>
              </a:rPr>
              <a:t>- finite </a:t>
            </a:r>
            <a:r>
              <a:rPr lang="de-CH" sz="3600" b="0" dirty="0" err="1" smtClean="0">
                <a:solidFill>
                  <a:schemeClr val="tx1"/>
                </a:solidFill>
              </a:rPr>
              <a:t>state</a:t>
            </a:r>
            <a:r>
              <a:rPr lang="de-CH" sz="3600" b="0" dirty="0" smtClean="0">
                <a:solidFill>
                  <a:schemeClr val="tx1"/>
                </a:solidFill>
              </a:rPr>
              <a:t> </a:t>
            </a:r>
            <a:r>
              <a:rPr lang="de-CH" sz="3600" b="0" dirty="0" err="1" smtClean="0">
                <a:solidFill>
                  <a:schemeClr val="tx1"/>
                </a:solidFill>
              </a:rPr>
              <a:t>machines</a:t>
            </a:r>
            <a:r>
              <a:rPr lang="de-CH" sz="3600" b="0" dirty="0" smtClean="0">
                <a:solidFill>
                  <a:schemeClr val="tx1"/>
                </a:solidFill>
              </a:rPr>
              <a:t> (FSM)</a:t>
            </a:r>
            <a:br>
              <a:rPr lang="de-CH" sz="3600" b="0" dirty="0" smtClean="0">
                <a:solidFill>
                  <a:schemeClr val="tx1"/>
                </a:solidFill>
              </a:rPr>
            </a:br>
            <a:endParaRPr lang="de-CH" sz="3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02401" y="1542287"/>
            <a:ext cx="8952945" cy="1260210"/>
          </a:xfrm>
          <a:solidFill>
            <a:schemeClr val="accent5">
              <a:lumMod val="60000"/>
              <a:lumOff val="40000"/>
            </a:schemeClr>
          </a:solidFill>
          <a:ln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de-CH" dirty="0" smtClean="0"/>
              <a:t>RTL Basic </a:t>
            </a:r>
            <a:r>
              <a:rPr lang="de-CH" dirty="0" err="1" smtClean="0"/>
              <a:t>Structure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br>
              <a:rPr lang="de-CH" dirty="0" smtClean="0"/>
            </a:br>
            <a:r>
              <a:rPr lang="de-CH" dirty="0"/>
              <a:t>	</a:t>
            </a:r>
            <a:r>
              <a:rPr lang="de-CH" dirty="0" smtClean="0"/>
              <a:t> Counters, </a:t>
            </a:r>
            <a:r>
              <a:rPr lang="de-CH" dirty="0" err="1" smtClean="0"/>
              <a:t>Schiftregisters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State-Machines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90338" y="3211225"/>
            <a:ext cx="7088684" cy="1900817"/>
            <a:chOff x="1346410" y="3723343"/>
            <a:chExt cx="6429375" cy="1724025"/>
          </a:xfrm>
        </p:grpSpPr>
        <p:grpSp>
          <p:nvGrpSpPr>
            <p:cNvPr id="3" name="Canvas 8729"/>
            <p:cNvGrpSpPr/>
            <p:nvPr/>
          </p:nvGrpSpPr>
          <p:grpSpPr>
            <a:xfrm>
              <a:off x="1346410" y="3723343"/>
              <a:ext cx="6429375" cy="1724025"/>
              <a:chOff x="0" y="0"/>
              <a:chExt cx="6429375" cy="1724025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0" y="0"/>
                <a:ext cx="6429375" cy="1724025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sp>
          <p:sp>
            <p:nvSpPr>
              <p:cNvPr id="5" name="Text Box 65"/>
              <p:cNvSpPr txBox="1">
                <a:spLocks noChangeArrowheads="1"/>
              </p:cNvSpPr>
              <p:nvPr/>
            </p:nvSpPr>
            <p:spPr bwMode="auto">
              <a:xfrm>
                <a:off x="103634" y="692053"/>
                <a:ext cx="826969" cy="96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i</a:t>
                </a: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n_sig</a:t>
                </a: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endParaRPr lang="de-CH" sz="1103" kern="0" dirty="0">
                  <a:solidFill>
                    <a:sysClr val="windowText" lastClr="000000"/>
                  </a:solidFill>
                  <a:latin typeface="Arial"/>
                  <a:ea typeface="Times New Roman"/>
                  <a:cs typeface="Times New Roman"/>
                </a:endParaRP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clock</a:t>
                </a: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reset_n</a:t>
                </a:r>
              </a:p>
            </p:txBody>
          </p:sp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2876284" y="487187"/>
                <a:ext cx="685769" cy="608241"/>
                <a:chOff x="6926" y="4960"/>
                <a:chExt cx="847" cy="750"/>
              </a:xfrm>
            </p:grpSpPr>
            <p:sp>
              <p:nvSpPr>
                <p:cNvPr id="23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6998" y="4979"/>
                  <a:ext cx="665" cy="73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   </a:t>
                  </a:r>
                  <a:r>
                    <a:rPr lang="de-CH" sz="1103" b="0" kern="0">
                      <a:solidFill>
                        <a:srgbClr val="FF0000"/>
                      </a:solidFill>
                      <a:latin typeface="Arial"/>
                      <a:ea typeface="Times New Roman"/>
                      <a:cs typeface="Times New Roman"/>
                    </a:rPr>
                    <a:t> </a:t>
                  </a: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S</a:t>
                  </a: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6991" y="5445"/>
                  <a:ext cx="84" cy="184"/>
                </a:xfrm>
                <a:custGeom>
                  <a:avLst/>
                  <a:gdLst>
                    <a:gd name="T0" fmla="*/ 0 w 150"/>
                    <a:gd name="T1" fmla="*/ 0 h 300"/>
                    <a:gd name="T2" fmla="*/ 150 w 150"/>
                    <a:gd name="T3" fmla="*/ 150 h 300"/>
                    <a:gd name="T4" fmla="*/ 0 w 150"/>
                    <a:gd name="T5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0" h="300">
                      <a:moveTo>
                        <a:pt x="0" y="0"/>
                      </a:moveTo>
                      <a:lnTo>
                        <a:pt x="150" y="150"/>
                      </a:lnTo>
                      <a:lnTo>
                        <a:pt x="0" y="30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985" b="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926" y="4960"/>
                  <a:ext cx="847" cy="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D      Q</a:t>
                  </a:r>
                </a:p>
              </p:txBody>
            </p:sp>
          </p:grp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 flipV="1">
                <a:off x="725168" y="1367335"/>
                <a:ext cx="429920" cy="43735"/>
              </a:xfrm>
              <a:custGeom>
                <a:avLst/>
                <a:gdLst>
                  <a:gd name="T0" fmla="*/ 0 w 1620"/>
                  <a:gd name="T1" fmla="*/ 0 h 1"/>
                  <a:gd name="T2" fmla="*/ 1620 w 1620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20" h="1">
                    <a:moveTo>
                      <a:pt x="0" y="0"/>
                    </a:moveTo>
                    <a:cubicBezTo>
                      <a:pt x="675" y="0"/>
                      <a:pt x="1350" y="0"/>
                      <a:pt x="162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9" name="Group 8"/>
              <p:cNvGrpSpPr>
                <a:grpSpLocks/>
              </p:cNvGrpSpPr>
              <p:nvPr/>
            </p:nvGrpSpPr>
            <p:grpSpPr bwMode="auto">
              <a:xfrm>
                <a:off x="2788695" y="544258"/>
                <a:ext cx="687387" cy="609050"/>
                <a:chOff x="6926" y="4960"/>
                <a:chExt cx="847" cy="750"/>
              </a:xfrm>
            </p:grpSpPr>
            <p:sp>
              <p:nvSpPr>
                <p:cNvPr id="2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998" y="4979"/>
                  <a:ext cx="665" cy="73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   R</a:t>
                  </a: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6991" y="5445"/>
                  <a:ext cx="84" cy="184"/>
                </a:xfrm>
                <a:custGeom>
                  <a:avLst/>
                  <a:gdLst>
                    <a:gd name="T0" fmla="*/ 0 w 150"/>
                    <a:gd name="T1" fmla="*/ 0 h 300"/>
                    <a:gd name="T2" fmla="*/ 150 w 150"/>
                    <a:gd name="T3" fmla="*/ 150 h 300"/>
                    <a:gd name="T4" fmla="*/ 0 w 150"/>
                    <a:gd name="T5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0" h="300">
                      <a:moveTo>
                        <a:pt x="0" y="0"/>
                      </a:moveTo>
                      <a:lnTo>
                        <a:pt x="150" y="150"/>
                      </a:lnTo>
                      <a:lnTo>
                        <a:pt x="0" y="30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985" b="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6926" y="4960"/>
                  <a:ext cx="847" cy="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D      Q</a:t>
                  </a:r>
                </a:p>
              </p:txBody>
            </p:sp>
          </p:grpSp>
          <p:sp>
            <p:nvSpPr>
              <p:cNvPr id="10" name="Oval 9"/>
              <p:cNvSpPr/>
              <p:nvPr/>
            </p:nvSpPr>
            <p:spPr>
              <a:xfrm>
                <a:off x="3076576" y="1156356"/>
                <a:ext cx="74302" cy="72369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" name="Cloud 10"/>
              <p:cNvSpPr/>
              <p:nvPr/>
            </p:nvSpPr>
            <p:spPr>
              <a:xfrm>
                <a:off x="1065350" y="336997"/>
                <a:ext cx="776288" cy="601113"/>
              </a:xfrm>
              <a:prstGeom prst="cloud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2" name="Cloud 11"/>
              <p:cNvSpPr/>
              <p:nvPr/>
            </p:nvSpPr>
            <p:spPr>
              <a:xfrm>
                <a:off x="4132875" y="337400"/>
                <a:ext cx="775970" cy="600710"/>
              </a:xfrm>
              <a:prstGeom prst="cloud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" lastClr="FFFFFF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sp>
            <p:nvSpPr>
              <p:cNvPr id="13" name="Text Box 65"/>
              <p:cNvSpPr txBox="1">
                <a:spLocks noChangeArrowheads="1"/>
              </p:cNvSpPr>
              <p:nvPr/>
            </p:nvSpPr>
            <p:spPr bwMode="auto">
              <a:xfrm>
                <a:off x="5669281" y="1067337"/>
                <a:ext cx="733720" cy="294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</a:rPr>
                  <a:t>out_sig</a:t>
                </a:r>
                <a:endParaRPr lang="de-CH" sz="1323" b="0" kern="0" dirty="0">
                  <a:solidFill>
                    <a:sysClr val="windowText" lastClr="000000"/>
                  </a:solidFill>
                  <a:latin typeface="Times New Roman"/>
                  <a:ea typeface="Times New Roman"/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 flipH="1" flipV="1">
                <a:off x="5353980" y="1045620"/>
                <a:ext cx="429895" cy="41910"/>
              </a:xfrm>
              <a:custGeom>
                <a:avLst/>
                <a:gdLst>
                  <a:gd name="T0" fmla="*/ 0 w 1620"/>
                  <a:gd name="T1" fmla="*/ 0 h 1"/>
                  <a:gd name="T2" fmla="*/ 1620 w 1620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20" h="1">
                    <a:moveTo>
                      <a:pt x="0" y="0"/>
                    </a:moveTo>
                    <a:cubicBezTo>
                      <a:pt x="675" y="0"/>
                      <a:pt x="1350" y="0"/>
                      <a:pt x="162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sp>
            <p:nvSpPr>
              <p:cNvPr id="15" name="Freihandform 5"/>
              <p:cNvSpPr/>
              <p:nvPr/>
            </p:nvSpPr>
            <p:spPr>
              <a:xfrm>
                <a:off x="725169" y="1228725"/>
                <a:ext cx="2392654" cy="181143"/>
              </a:xfrm>
              <a:custGeom>
                <a:avLst/>
                <a:gdLst>
                  <a:gd name="connsiteX0" fmla="*/ 0 w 1969787"/>
                  <a:gd name="connsiteY0" fmla="*/ 185297 h 185297"/>
                  <a:gd name="connsiteX1" fmla="*/ 1965759 w 1969787"/>
                  <a:gd name="connsiteY1" fmla="*/ 181269 h 185297"/>
                  <a:gd name="connsiteX2" fmla="*/ 1969787 w 1969787"/>
                  <a:gd name="connsiteY2" fmla="*/ 0 h 18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9787" h="185297">
                    <a:moveTo>
                      <a:pt x="0" y="185297"/>
                    </a:moveTo>
                    <a:lnTo>
                      <a:pt x="1965759" y="181269"/>
                    </a:lnTo>
                    <a:cubicBezTo>
                      <a:pt x="1967102" y="120846"/>
                      <a:pt x="1968444" y="60423"/>
                      <a:pt x="1969787" y="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" name="Freihandform 7"/>
              <p:cNvSpPr/>
              <p:nvPr/>
            </p:nvSpPr>
            <p:spPr>
              <a:xfrm>
                <a:off x="3387711" y="664652"/>
                <a:ext cx="773413" cy="0"/>
              </a:xfrm>
              <a:custGeom>
                <a:avLst/>
                <a:gdLst>
                  <a:gd name="connsiteX0" fmla="*/ 0 w 773413"/>
                  <a:gd name="connsiteY0" fmla="*/ 0 h 0"/>
                  <a:gd name="connsiteX1" fmla="*/ 773413 w 77341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3413">
                    <a:moveTo>
                      <a:pt x="0" y="0"/>
                    </a:moveTo>
                    <a:lnTo>
                      <a:pt x="773413" y="0"/>
                    </a:lnTo>
                  </a:path>
                </a:pathLst>
              </a:custGeom>
              <a:noFill/>
              <a:ln w="25400" cap="flat" cmpd="sng" algn="ctr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" name="Freihandform 2"/>
              <p:cNvSpPr/>
              <p:nvPr/>
            </p:nvSpPr>
            <p:spPr>
              <a:xfrm>
                <a:off x="4914197" y="642583"/>
                <a:ext cx="439783" cy="452845"/>
              </a:xfrm>
              <a:custGeom>
                <a:avLst/>
                <a:gdLst>
                  <a:gd name="connsiteX0" fmla="*/ 0 w 439783"/>
                  <a:gd name="connsiteY0" fmla="*/ 0 h 452845"/>
                  <a:gd name="connsiteX1" fmla="*/ 269966 w 439783"/>
                  <a:gd name="connsiteY1" fmla="*/ 13062 h 452845"/>
                  <a:gd name="connsiteX2" fmla="*/ 265612 w 439783"/>
                  <a:gd name="connsiteY2" fmla="*/ 452845 h 452845"/>
                  <a:gd name="connsiteX3" fmla="*/ 439783 w 439783"/>
                  <a:gd name="connsiteY3" fmla="*/ 448491 h 452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783" h="452845">
                    <a:moveTo>
                      <a:pt x="0" y="0"/>
                    </a:moveTo>
                    <a:lnTo>
                      <a:pt x="269966" y="13062"/>
                    </a:lnTo>
                    <a:cubicBezTo>
                      <a:pt x="268515" y="159656"/>
                      <a:pt x="267063" y="306251"/>
                      <a:pt x="265612" y="452845"/>
                    </a:cubicBezTo>
                    <a:lnTo>
                      <a:pt x="439783" y="4484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" name="Freihandform 10"/>
              <p:cNvSpPr/>
              <p:nvPr/>
            </p:nvSpPr>
            <p:spPr>
              <a:xfrm>
                <a:off x="725169" y="178525"/>
                <a:ext cx="3054351" cy="487680"/>
              </a:xfrm>
              <a:custGeom>
                <a:avLst/>
                <a:gdLst>
                  <a:gd name="connsiteX0" fmla="*/ 2704011 w 2704011"/>
                  <a:gd name="connsiteY0" fmla="*/ 487680 h 487680"/>
                  <a:gd name="connsiteX1" fmla="*/ 2695303 w 2704011"/>
                  <a:gd name="connsiteY1" fmla="*/ 0 h 487680"/>
                  <a:gd name="connsiteX2" fmla="*/ 0 w 2704011"/>
                  <a:gd name="connsiteY2" fmla="*/ 8709 h 487680"/>
                  <a:gd name="connsiteX3" fmla="*/ 4354 w 2704011"/>
                  <a:gd name="connsiteY3" fmla="*/ 474617 h 487680"/>
                  <a:gd name="connsiteX4" fmla="*/ 370114 w 2704011"/>
                  <a:gd name="connsiteY4" fmla="*/ 470263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4011" h="487680">
                    <a:moveTo>
                      <a:pt x="2704011" y="487680"/>
                    </a:moveTo>
                    <a:lnTo>
                      <a:pt x="2695303" y="0"/>
                    </a:lnTo>
                    <a:lnTo>
                      <a:pt x="0" y="8709"/>
                    </a:lnTo>
                    <a:cubicBezTo>
                      <a:pt x="1451" y="164012"/>
                      <a:pt x="2903" y="319314"/>
                      <a:pt x="4354" y="474617"/>
                    </a:cubicBezTo>
                    <a:lnTo>
                      <a:pt x="370114" y="470263"/>
                    </a:lnTo>
                  </a:path>
                </a:pathLst>
              </a:custGeom>
              <a:noFill/>
              <a:ln w="25400" cap="flat" cmpd="sng" algn="ctr">
                <a:solidFill>
                  <a:schemeClr val="tx1"/>
                </a:solidFill>
                <a:prstDash val="solid"/>
                <a:headEnd type="oval"/>
                <a:tailEnd type="arrow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27" name="Freeform 26"/>
            <p:cNvSpPr/>
            <p:nvPr/>
          </p:nvSpPr>
          <p:spPr>
            <a:xfrm>
              <a:off x="2053087" y="4750279"/>
              <a:ext cx="2139351" cy="207034"/>
            </a:xfrm>
            <a:custGeom>
              <a:avLst/>
              <a:gdLst>
                <a:gd name="connsiteX0" fmla="*/ 0 w 2139351"/>
                <a:gd name="connsiteY0" fmla="*/ 201283 h 207034"/>
                <a:gd name="connsiteX1" fmla="*/ 1834551 w 2139351"/>
                <a:gd name="connsiteY1" fmla="*/ 207034 h 207034"/>
                <a:gd name="connsiteX2" fmla="*/ 1834551 w 2139351"/>
                <a:gd name="connsiteY2" fmla="*/ 0 h 207034"/>
                <a:gd name="connsiteX3" fmla="*/ 2139351 w 2139351"/>
                <a:gd name="connsiteY3" fmla="*/ 0 h 20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351" h="207034">
                  <a:moveTo>
                    <a:pt x="0" y="201283"/>
                  </a:moveTo>
                  <a:lnTo>
                    <a:pt x="1834551" y="207034"/>
                  </a:lnTo>
                  <a:lnTo>
                    <a:pt x="1834551" y="0"/>
                  </a:lnTo>
                  <a:lnTo>
                    <a:pt x="2139351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376468" y="3801374"/>
              <a:ext cx="149524" cy="178279"/>
            </a:xfrm>
            <a:custGeom>
              <a:avLst/>
              <a:gdLst>
                <a:gd name="connsiteX0" fmla="*/ 149524 w 149524"/>
                <a:gd name="connsiteY0" fmla="*/ 0 h 178279"/>
                <a:gd name="connsiteX1" fmla="*/ 0 w 149524"/>
                <a:gd name="connsiteY1" fmla="*/ 178279 h 17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524" h="178279">
                  <a:moveTo>
                    <a:pt x="149524" y="0"/>
                  </a:moveTo>
                  <a:lnTo>
                    <a:pt x="0" y="17827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31" name="Text Box 65"/>
            <p:cNvSpPr txBox="1">
              <a:spLocks noChangeArrowheads="1"/>
            </p:cNvSpPr>
            <p:nvPr/>
          </p:nvSpPr>
          <p:spPr bwMode="auto">
            <a:xfrm>
              <a:off x="4355976" y="3832580"/>
              <a:ext cx="216024" cy="22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n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910650" y="4270109"/>
              <a:ext cx="149524" cy="178279"/>
            </a:xfrm>
            <a:custGeom>
              <a:avLst/>
              <a:gdLst>
                <a:gd name="connsiteX0" fmla="*/ 149524 w 149524"/>
                <a:gd name="connsiteY0" fmla="*/ 0 h 178279"/>
                <a:gd name="connsiteX1" fmla="*/ 0 w 149524"/>
                <a:gd name="connsiteY1" fmla="*/ 178279 h 17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524" h="178279">
                  <a:moveTo>
                    <a:pt x="149524" y="0"/>
                  </a:moveTo>
                  <a:lnTo>
                    <a:pt x="0" y="17827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33" name="Text Box 65"/>
            <p:cNvSpPr txBox="1">
              <a:spLocks noChangeArrowheads="1"/>
            </p:cNvSpPr>
            <p:nvPr/>
          </p:nvSpPr>
          <p:spPr bwMode="auto">
            <a:xfrm>
              <a:off x="3890158" y="4301315"/>
              <a:ext cx="216024" cy="22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n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4859817" y="4358990"/>
              <a:ext cx="532226" cy="294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reg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5" name="Text Box 65"/>
            <p:cNvSpPr txBox="1">
              <a:spLocks noChangeArrowheads="1"/>
            </p:cNvSpPr>
            <p:nvPr/>
          </p:nvSpPr>
          <p:spPr bwMode="auto">
            <a:xfrm>
              <a:off x="3131840" y="4309713"/>
              <a:ext cx="866330" cy="294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n</a:t>
              </a: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ext_reg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3186023" y="4359215"/>
              <a:ext cx="1017917" cy="0"/>
            </a:xfrm>
            <a:custGeom>
              <a:avLst/>
              <a:gdLst>
                <a:gd name="connsiteX0" fmla="*/ 0 w 1017917"/>
                <a:gd name="connsiteY0" fmla="*/ 0 h 0"/>
                <a:gd name="connsiteX1" fmla="*/ 1017917 w 101791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17">
                  <a:moveTo>
                    <a:pt x="0" y="0"/>
                  </a:moveTo>
                  <a:lnTo>
                    <a:pt x="1017917" y="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2" name="Freeform 1"/>
            <p:cNvSpPr/>
            <p:nvPr/>
          </p:nvSpPr>
          <p:spPr>
            <a:xfrm>
              <a:off x="2023353" y="4547681"/>
              <a:ext cx="496111" cy="4864"/>
            </a:xfrm>
            <a:custGeom>
              <a:avLst/>
              <a:gdLst>
                <a:gd name="connsiteX0" fmla="*/ 0 w 496111"/>
                <a:gd name="connsiteY0" fmla="*/ 4864 h 4864"/>
                <a:gd name="connsiteX1" fmla="*/ 496111 w 496111"/>
                <a:gd name="connsiteY1" fmla="*/ 0 h 4864"/>
                <a:gd name="connsiteX2" fmla="*/ 496111 w 496111"/>
                <a:gd name="connsiteY2" fmla="*/ 0 h 4864"/>
                <a:gd name="connsiteX3" fmla="*/ 496111 w 496111"/>
                <a:gd name="connsiteY3" fmla="*/ 0 h 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111" h="4864">
                  <a:moveTo>
                    <a:pt x="0" y="4864"/>
                  </a:moveTo>
                  <a:lnTo>
                    <a:pt x="496111" y="0"/>
                  </a:lnTo>
                  <a:lnTo>
                    <a:pt x="496111" y="0"/>
                  </a:lnTo>
                  <a:lnTo>
                    <a:pt x="496111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oval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</p:grpSp>
      <p:sp>
        <p:nvSpPr>
          <p:cNvPr id="37" name="Rectangle 3"/>
          <p:cNvSpPr txBox="1">
            <a:spLocks/>
          </p:cNvSpPr>
          <p:nvPr/>
        </p:nvSpPr>
        <p:spPr>
          <a:xfrm>
            <a:off x="629445" y="5652093"/>
            <a:ext cx="9660966" cy="15316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6"/>
              </a:buClr>
              <a:buSzPct val="100000"/>
              <a:buFont typeface="Arial" charset="0"/>
              <a:buChar char="●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6"/>
              </a:buClr>
              <a:buFont typeface="Arial" charset="0"/>
              <a:buChar char="○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6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6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6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The RTL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basic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structure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of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these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three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blocks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is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always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the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same!</a:t>
            </a:r>
          </a:p>
          <a:p>
            <a:pPr eaLnBrk="1" hangingPunct="1"/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Adapt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the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signal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naming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to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make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clear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,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which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block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is</a:t>
            </a:r>
            <a:r>
              <a:rPr lang="de-CH" sz="1985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985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implemented</a:t>
            </a:r>
            <a:endParaRPr lang="de-CH" sz="1985" i="1" dirty="0" smtClean="0">
              <a:solidFill>
                <a:srgbClr val="0070C0"/>
              </a:solidFill>
              <a:latin typeface="Arial" charset="0"/>
              <a:cs typeface="Arial" charset="0"/>
            </a:endParaRPr>
          </a:p>
          <a:p>
            <a:pPr marL="0" indent="0" eaLnBrk="1" hangingPunct="1">
              <a:buNone/>
            </a:pP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Obs.: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here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we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consider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a Moore FSM.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Which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difference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do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you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expect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for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a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Mealy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  <a:r>
              <a:rPr lang="de-CH" sz="1800" b="0" i="1" dirty="0" err="1" smtClean="0">
                <a:solidFill>
                  <a:srgbClr val="0070C0"/>
                </a:solidFill>
                <a:latin typeface="Arial" charset="0"/>
                <a:cs typeface="Arial" charset="0"/>
              </a:rPr>
              <a:t>machine</a:t>
            </a:r>
            <a:r>
              <a:rPr lang="de-CH" sz="1800" b="0" i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?</a:t>
            </a:r>
            <a:endParaRPr lang="de-CH" sz="1800" b="0" i="1" dirty="0">
              <a:solidFill>
                <a:srgbClr val="0070C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4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00739" y="1875220"/>
            <a:ext cx="8569431" cy="1260210"/>
          </a:xfrm>
          <a:solidFill>
            <a:schemeClr val="accent5">
              <a:lumMod val="60000"/>
              <a:lumOff val="40000"/>
            </a:schemeClr>
          </a:solidFill>
          <a:ln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de-CH" dirty="0" smtClean="0"/>
              <a:t>Counter</a:t>
            </a:r>
          </a:p>
        </p:txBody>
      </p:sp>
      <p:grpSp>
        <p:nvGrpSpPr>
          <p:cNvPr id="3" name="Canvas 8729"/>
          <p:cNvGrpSpPr/>
          <p:nvPr/>
        </p:nvGrpSpPr>
        <p:grpSpPr>
          <a:xfrm>
            <a:off x="1790338" y="4105159"/>
            <a:ext cx="7088684" cy="1900817"/>
            <a:chOff x="0" y="0"/>
            <a:chExt cx="6429375" cy="1724025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6429375" cy="1724025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sp>
        <p:sp>
          <p:nvSpPr>
            <p:cNvPr id="5" name="Text Box 65"/>
            <p:cNvSpPr txBox="1">
              <a:spLocks noChangeArrowheads="1"/>
            </p:cNvSpPr>
            <p:nvPr/>
          </p:nvSpPr>
          <p:spPr bwMode="auto">
            <a:xfrm>
              <a:off x="103634" y="1073809"/>
              <a:ext cx="826969" cy="585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331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  <a:cs typeface="Times New Roman"/>
                </a:rPr>
                <a:t>clock</a:t>
              </a:r>
            </a:p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331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  <a:cs typeface="Times New Roman"/>
                </a:rPr>
                <a:t>reset_n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2876284" y="487187"/>
              <a:ext cx="685769" cy="608241"/>
              <a:chOff x="6926" y="4960"/>
              <a:chExt cx="847" cy="750"/>
            </a:xfrm>
          </p:grpSpPr>
          <p:sp>
            <p:nvSpPr>
              <p:cNvPr id="23" name="Text Box 68"/>
              <p:cNvSpPr txBox="1">
                <a:spLocks noChangeArrowheads="1"/>
              </p:cNvSpPr>
              <p:nvPr/>
            </p:nvSpPr>
            <p:spPr bwMode="auto">
              <a:xfrm>
                <a:off x="6998" y="4979"/>
                <a:ext cx="665" cy="73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   </a:t>
                </a:r>
                <a:r>
                  <a:rPr lang="de-CH" sz="1103" b="0" kern="0">
                    <a:solidFill>
                      <a:srgbClr val="FF0000"/>
                    </a:solidFill>
                    <a:latin typeface="Arial"/>
                    <a:ea typeface="Times New Roman"/>
                    <a:cs typeface="Times New Roman"/>
                  </a:rPr>
                  <a:t> </a:t>
                </a: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S</a:t>
                </a: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991" y="5445"/>
                <a:ext cx="84" cy="184"/>
              </a:xfrm>
              <a:custGeom>
                <a:avLst/>
                <a:gdLst>
                  <a:gd name="T0" fmla="*/ 0 w 150"/>
                  <a:gd name="T1" fmla="*/ 0 h 300"/>
                  <a:gd name="T2" fmla="*/ 150 w 150"/>
                  <a:gd name="T3" fmla="*/ 150 h 300"/>
                  <a:gd name="T4" fmla="*/ 0 w 150"/>
                  <a:gd name="T5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0" h="300">
                    <a:moveTo>
                      <a:pt x="0" y="0"/>
                    </a:moveTo>
                    <a:lnTo>
                      <a:pt x="150" y="150"/>
                    </a:lnTo>
                    <a:lnTo>
                      <a:pt x="0" y="3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Text Box 70"/>
              <p:cNvSpPr txBox="1">
                <a:spLocks noChangeArrowheads="1"/>
              </p:cNvSpPr>
              <p:nvPr/>
            </p:nvSpPr>
            <p:spPr bwMode="auto">
              <a:xfrm>
                <a:off x="6926" y="4960"/>
                <a:ext cx="847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D      Q</a:t>
                </a:r>
              </a:p>
            </p:txBody>
          </p:sp>
        </p:grpSp>
        <p:sp>
          <p:nvSpPr>
            <p:cNvPr id="8" name="Freeform 7"/>
            <p:cNvSpPr>
              <a:spLocks/>
            </p:cNvSpPr>
            <p:nvPr/>
          </p:nvSpPr>
          <p:spPr bwMode="auto">
            <a:xfrm flipV="1">
              <a:off x="725168" y="1367335"/>
              <a:ext cx="429920" cy="43735"/>
            </a:xfrm>
            <a:custGeom>
              <a:avLst/>
              <a:gdLst>
                <a:gd name="T0" fmla="*/ 0 w 1620"/>
                <a:gd name="T1" fmla="*/ 0 h 1"/>
                <a:gd name="T2" fmla="*/ 1620 w 162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0" h="1">
                  <a:moveTo>
                    <a:pt x="0" y="0"/>
                  </a:moveTo>
                  <a:cubicBezTo>
                    <a:pt x="675" y="0"/>
                    <a:pt x="1350" y="0"/>
                    <a:pt x="162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985" b="0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2788695" y="544258"/>
              <a:ext cx="687387" cy="609050"/>
              <a:chOff x="6926" y="4960"/>
              <a:chExt cx="847" cy="750"/>
            </a:xfrm>
          </p:grpSpPr>
          <p:sp>
            <p:nvSpPr>
              <p:cNvPr id="20" name="Text Box 74"/>
              <p:cNvSpPr txBox="1">
                <a:spLocks noChangeArrowheads="1"/>
              </p:cNvSpPr>
              <p:nvPr/>
            </p:nvSpPr>
            <p:spPr bwMode="auto">
              <a:xfrm>
                <a:off x="6998" y="4979"/>
                <a:ext cx="665" cy="73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   R</a:t>
                </a:r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991" y="5445"/>
                <a:ext cx="84" cy="184"/>
              </a:xfrm>
              <a:custGeom>
                <a:avLst/>
                <a:gdLst>
                  <a:gd name="T0" fmla="*/ 0 w 150"/>
                  <a:gd name="T1" fmla="*/ 0 h 300"/>
                  <a:gd name="T2" fmla="*/ 150 w 150"/>
                  <a:gd name="T3" fmla="*/ 150 h 300"/>
                  <a:gd name="T4" fmla="*/ 0 w 150"/>
                  <a:gd name="T5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0" h="300">
                    <a:moveTo>
                      <a:pt x="0" y="0"/>
                    </a:moveTo>
                    <a:lnTo>
                      <a:pt x="150" y="150"/>
                    </a:lnTo>
                    <a:lnTo>
                      <a:pt x="0" y="3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Text Box 76"/>
              <p:cNvSpPr txBox="1">
                <a:spLocks noChangeArrowheads="1"/>
              </p:cNvSpPr>
              <p:nvPr/>
            </p:nvSpPr>
            <p:spPr bwMode="auto">
              <a:xfrm>
                <a:off x="6926" y="4960"/>
                <a:ext cx="847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D      Q</a:t>
                </a:r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3076576" y="1156356"/>
              <a:ext cx="74302" cy="72369"/>
            </a:xfrm>
            <a:prstGeom prst="ellips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100817" tIns="50408" rIns="100817" bIns="504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985" b="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>
              <a:off x="1065350" y="336997"/>
              <a:ext cx="776288" cy="601113"/>
            </a:xfrm>
            <a:prstGeom prst="cloud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100817" tIns="50408" rIns="100817" bIns="504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985" b="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2" name="Cloud 11"/>
            <p:cNvSpPr/>
            <p:nvPr/>
          </p:nvSpPr>
          <p:spPr>
            <a:xfrm>
              <a:off x="4132875" y="337400"/>
              <a:ext cx="775970" cy="600710"/>
            </a:xfrm>
            <a:prstGeom prst="cloud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100817" tIns="50408" rIns="100817" bIns="504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331"/>
                </a:spcAft>
                <a:defRPr/>
              </a:pPr>
              <a:r>
                <a:rPr lang="de-CH" sz="1103" b="0" kern="0">
                  <a:solidFill>
                    <a:sysClr val="window" lastClr="FFFFFF"/>
                  </a:solidFill>
                  <a:latin typeface="Arial"/>
                  <a:ea typeface="Times New Roman"/>
                  <a:cs typeface="Times New Roman"/>
                </a:rPr>
                <a:t> </a:t>
              </a:r>
            </a:p>
          </p:txBody>
        </p:sp>
        <p:sp>
          <p:nvSpPr>
            <p:cNvPr id="13" name="Text Box 65"/>
            <p:cNvSpPr txBox="1">
              <a:spLocks noChangeArrowheads="1"/>
            </p:cNvSpPr>
            <p:nvPr/>
          </p:nvSpPr>
          <p:spPr bwMode="auto">
            <a:xfrm>
              <a:off x="5669281" y="1067337"/>
              <a:ext cx="733720" cy="294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out_sig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 flipH="1" flipV="1">
              <a:off x="5353980" y="1045620"/>
              <a:ext cx="429895" cy="41910"/>
            </a:xfrm>
            <a:custGeom>
              <a:avLst/>
              <a:gdLst>
                <a:gd name="T0" fmla="*/ 0 w 1620"/>
                <a:gd name="T1" fmla="*/ 0 h 1"/>
                <a:gd name="T2" fmla="*/ 1620 w 162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0" h="1">
                  <a:moveTo>
                    <a:pt x="0" y="0"/>
                  </a:moveTo>
                  <a:cubicBezTo>
                    <a:pt x="675" y="0"/>
                    <a:pt x="1350" y="0"/>
                    <a:pt x="162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331"/>
                </a:spcAft>
                <a:defRPr/>
              </a:pPr>
              <a:r>
                <a:rPr lang="de-CH" sz="1103" b="0" kern="0">
                  <a:solidFill>
                    <a:sysClr val="windowText" lastClr="000000"/>
                  </a:solidFill>
                  <a:latin typeface="Arial"/>
                  <a:ea typeface="Times New Roman"/>
                  <a:cs typeface="Times New Roman"/>
                </a:rPr>
                <a:t> </a:t>
              </a:r>
            </a:p>
          </p:txBody>
        </p:sp>
        <p:sp>
          <p:nvSpPr>
            <p:cNvPr id="15" name="Freihandform 5"/>
            <p:cNvSpPr/>
            <p:nvPr/>
          </p:nvSpPr>
          <p:spPr>
            <a:xfrm>
              <a:off x="725169" y="1228725"/>
              <a:ext cx="2392654" cy="181143"/>
            </a:xfrm>
            <a:custGeom>
              <a:avLst/>
              <a:gdLst>
                <a:gd name="connsiteX0" fmla="*/ 0 w 1969787"/>
                <a:gd name="connsiteY0" fmla="*/ 185297 h 185297"/>
                <a:gd name="connsiteX1" fmla="*/ 1965759 w 1969787"/>
                <a:gd name="connsiteY1" fmla="*/ 181269 h 185297"/>
                <a:gd name="connsiteX2" fmla="*/ 1969787 w 1969787"/>
                <a:gd name="connsiteY2" fmla="*/ 0 h 18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9787" h="185297">
                  <a:moveTo>
                    <a:pt x="0" y="185297"/>
                  </a:moveTo>
                  <a:lnTo>
                    <a:pt x="1965759" y="181269"/>
                  </a:lnTo>
                  <a:cubicBezTo>
                    <a:pt x="1967102" y="120846"/>
                    <a:pt x="1968444" y="60423"/>
                    <a:pt x="1969787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="horz" wrap="square" lIns="100817" tIns="50408" rIns="100817" bIns="504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985" b="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7" name="Freihandform 7"/>
            <p:cNvSpPr/>
            <p:nvPr/>
          </p:nvSpPr>
          <p:spPr>
            <a:xfrm>
              <a:off x="3387711" y="664652"/>
              <a:ext cx="773413" cy="0"/>
            </a:xfrm>
            <a:custGeom>
              <a:avLst/>
              <a:gdLst>
                <a:gd name="connsiteX0" fmla="*/ 0 w 773413"/>
                <a:gd name="connsiteY0" fmla="*/ 0 h 0"/>
                <a:gd name="connsiteX1" fmla="*/ 773413 w 77341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413">
                  <a:moveTo>
                    <a:pt x="0" y="0"/>
                  </a:moveTo>
                  <a:lnTo>
                    <a:pt x="773413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ot="0" spcFirstLastPara="0" vert="horz" wrap="square" lIns="100817" tIns="50408" rIns="100817" bIns="504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985" b="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8" name="Freihandform 2"/>
            <p:cNvSpPr/>
            <p:nvPr/>
          </p:nvSpPr>
          <p:spPr>
            <a:xfrm>
              <a:off x="4914197" y="642583"/>
              <a:ext cx="439783" cy="452845"/>
            </a:xfrm>
            <a:custGeom>
              <a:avLst/>
              <a:gdLst>
                <a:gd name="connsiteX0" fmla="*/ 0 w 439783"/>
                <a:gd name="connsiteY0" fmla="*/ 0 h 452845"/>
                <a:gd name="connsiteX1" fmla="*/ 269966 w 439783"/>
                <a:gd name="connsiteY1" fmla="*/ 13062 h 452845"/>
                <a:gd name="connsiteX2" fmla="*/ 265612 w 439783"/>
                <a:gd name="connsiteY2" fmla="*/ 452845 h 452845"/>
                <a:gd name="connsiteX3" fmla="*/ 439783 w 439783"/>
                <a:gd name="connsiteY3" fmla="*/ 448491 h 45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83" h="452845">
                  <a:moveTo>
                    <a:pt x="0" y="0"/>
                  </a:moveTo>
                  <a:lnTo>
                    <a:pt x="269966" y="13062"/>
                  </a:lnTo>
                  <a:cubicBezTo>
                    <a:pt x="268515" y="159656"/>
                    <a:pt x="267063" y="306251"/>
                    <a:pt x="265612" y="452845"/>
                  </a:cubicBezTo>
                  <a:lnTo>
                    <a:pt x="439783" y="448491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ot="0" spcFirstLastPara="0" vert="horz" wrap="square" lIns="100817" tIns="50408" rIns="100817" bIns="504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985" b="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9" name="Freihandform 10"/>
            <p:cNvSpPr/>
            <p:nvPr/>
          </p:nvSpPr>
          <p:spPr>
            <a:xfrm>
              <a:off x="725169" y="178525"/>
              <a:ext cx="3054351" cy="487680"/>
            </a:xfrm>
            <a:custGeom>
              <a:avLst/>
              <a:gdLst>
                <a:gd name="connsiteX0" fmla="*/ 2704011 w 2704011"/>
                <a:gd name="connsiteY0" fmla="*/ 487680 h 487680"/>
                <a:gd name="connsiteX1" fmla="*/ 2695303 w 2704011"/>
                <a:gd name="connsiteY1" fmla="*/ 0 h 487680"/>
                <a:gd name="connsiteX2" fmla="*/ 0 w 2704011"/>
                <a:gd name="connsiteY2" fmla="*/ 8709 h 487680"/>
                <a:gd name="connsiteX3" fmla="*/ 4354 w 2704011"/>
                <a:gd name="connsiteY3" fmla="*/ 474617 h 487680"/>
                <a:gd name="connsiteX4" fmla="*/ 370114 w 2704011"/>
                <a:gd name="connsiteY4" fmla="*/ 470263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4011" h="487680">
                  <a:moveTo>
                    <a:pt x="2704011" y="487680"/>
                  </a:moveTo>
                  <a:lnTo>
                    <a:pt x="2695303" y="0"/>
                  </a:lnTo>
                  <a:lnTo>
                    <a:pt x="0" y="8709"/>
                  </a:lnTo>
                  <a:cubicBezTo>
                    <a:pt x="1451" y="164012"/>
                    <a:pt x="2903" y="319314"/>
                    <a:pt x="4354" y="474617"/>
                  </a:cubicBezTo>
                  <a:lnTo>
                    <a:pt x="370114" y="470263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headEnd type="oval"/>
              <a:tailEnd type="arrow"/>
            </a:ln>
            <a:effectLst/>
          </p:spPr>
          <p:txBody>
            <a:bodyPr rot="0" spcFirstLastPara="0" vert="horz" wrap="square" lIns="100817" tIns="50408" rIns="100817" bIns="504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985" b="0" kern="0">
                <a:solidFill>
                  <a:sysClr val="window" lastClr="FFFFFF"/>
                </a:solidFill>
                <a:latin typeface="Calibri"/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2569482" y="5237402"/>
            <a:ext cx="2358734" cy="228265"/>
          </a:xfrm>
          <a:custGeom>
            <a:avLst/>
            <a:gdLst>
              <a:gd name="connsiteX0" fmla="*/ 0 w 2139351"/>
              <a:gd name="connsiteY0" fmla="*/ 201283 h 207034"/>
              <a:gd name="connsiteX1" fmla="*/ 1834551 w 2139351"/>
              <a:gd name="connsiteY1" fmla="*/ 207034 h 207034"/>
              <a:gd name="connsiteX2" fmla="*/ 1834551 w 2139351"/>
              <a:gd name="connsiteY2" fmla="*/ 0 h 207034"/>
              <a:gd name="connsiteX3" fmla="*/ 2139351 w 2139351"/>
              <a:gd name="connsiteY3" fmla="*/ 0 h 20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351" h="207034">
                <a:moveTo>
                  <a:pt x="0" y="201283"/>
                </a:moveTo>
                <a:lnTo>
                  <a:pt x="1834551" y="207034"/>
                </a:lnTo>
                <a:lnTo>
                  <a:pt x="1834551" y="0"/>
                </a:lnTo>
                <a:lnTo>
                  <a:pt x="2139351" y="0"/>
                </a:lnTo>
              </a:path>
            </a:pathLst>
          </a:custGeom>
          <a:noFill/>
          <a:ln w="127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087"/>
          </a:p>
        </p:txBody>
      </p:sp>
      <p:sp>
        <p:nvSpPr>
          <p:cNvPr id="29" name="Freeform 28"/>
          <p:cNvSpPr/>
          <p:nvPr/>
        </p:nvSpPr>
        <p:spPr>
          <a:xfrm>
            <a:off x="5131117" y="4191191"/>
            <a:ext cx="164857" cy="196561"/>
          </a:xfrm>
          <a:custGeom>
            <a:avLst/>
            <a:gdLst>
              <a:gd name="connsiteX0" fmla="*/ 149524 w 149524"/>
              <a:gd name="connsiteY0" fmla="*/ 0 h 178279"/>
              <a:gd name="connsiteX1" fmla="*/ 0 w 149524"/>
              <a:gd name="connsiteY1" fmla="*/ 178279 h 17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524" h="178279">
                <a:moveTo>
                  <a:pt x="149524" y="0"/>
                </a:moveTo>
                <a:lnTo>
                  <a:pt x="0" y="17827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087"/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5108524" y="4225597"/>
            <a:ext cx="238176" cy="25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100817" tIns="50408" rIns="100817" bIns="50408" anchor="t" anchorCtr="0" upright="1">
            <a:noAutofit/>
          </a:bodyPr>
          <a:lstStyle/>
          <a:p>
            <a:pPr defTabSz="10081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3" b="0" kern="0" dirty="0">
                <a:solidFill>
                  <a:sysClr val="windowText" lastClr="000000"/>
                </a:solidFill>
                <a:latin typeface="Arial"/>
                <a:ea typeface="Times New Roman"/>
              </a:rPr>
              <a:t>n</a:t>
            </a:r>
            <a:endParaRPr lang="de-CH" sz="1323" b="0" kern="0" dirty="0">
              <a:solidFill>
                <a:sysClr val="windowText" lastClr="000000"/>
              </a:solidFill>
              <a:latin typeface="Times New Roman"/>
              <a:ea typeface="Times New Roman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617531" y="4707993"/>
            <a:ext cx="164857" cy="196561"/>
          </a:xfrm>
          <a:custGeom>
            <a:avLst/>
            <a:gdLst>
              <a:gd name="connsiteX0" fmla="*/ 149524 w 149524"/>
              <a:gd name="connsiteY0" fmla="*/ 0 h 178279"/>
              <a:gd name="connsiteX1" fmla="*/ 0 w 149524"/>
              <a:gd name="connsiteY1" fmla="*/ 178279 h 17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524" h="178279">
                <a:moveTo>
                  <a:pt x="149524" y="0"/>
                </a:moveTo>
                <a:lnTo>
                  <a:pt x="0" y="17827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087"/>
          </a:p>
        </p:txBody>
      </p:sp>
      <p:sp>
        <p:nvSpPr>
          <p:cNvPr id="33" name="Text Box 65"/>
          <p:cNvSpPr txBox="1">
            <a:spLocks noChangeArrowheads="1"/>
          </p:cNvSpPr>
          <p:nvPr/>
        </p:nvSpPr>
        <p:spPr bwMode="auto">
          <a:xfrm>
            <a:off x="4594938" y="4742399"/>
            <a:ext cx="238176" cy="25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100817" tIns="50408" rIns="100817" bIns="50408" anchor="t" anchorCtr="0" upright="1">
            <a:noAutofit/>
          </a:bodyPr>
          <a:lstStyle/>
          <a:p>
            <a:pPr defTabSz="10081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3" b="0" kern="0" dirty="0">
                <a:solidFill>
                  <a:sysClr val="windowText" lastClr="000000"/>
                </a:solidFill>
                <a:latin typeface="Arial"/>
                <a:ea typeface="Times New Roman"/>
              </a:rPr>
              <a:t>n</a:t>
            </a:r>
            <a:endParaRPr lang="de-CH" sz="1323" b="0" kern="0" dirty="0">
              <a:solidFill>
                <a:sysClr val="windowText" lastClr="000000"/>
              </a:solidFill>
              <a:latin typeface="Times New Roman"/>
              <a:ea typeface="Times New Roman"/>
            </a:endParaRPr>
          </a:p>
        </p:txBody>
      </p:sp>
      <p:sp>
        <p:nvSpPr>
          <p:cNvPr id="34" name="Text Box 65"/>
          <p:cNvSpPr txBox="1">
            <a:spLocks noChangeArrowheads="1"/>
          </p:cNvSpPr>
          <p:nvPr/>
        </p:nvSpPr>
        <p:spPr bwMode="auto">
          <a:xfrm>
            <a:off x="5664031" y="4805988"/>
            <a:ext cx="586804" cy="32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100817" tIns="50408" rIns="100817" bIns="50408" anchor="t" anchorCtr="0" upright="1">
            <a:noAutofit/>
          </a:bodyPr>
          <a:lstStyle/>
          <a:p>
            <a:pPr defTabSz="10081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3" b="0" kern="0" dirty="0">
                <a:solidFill>
                  <a:sysClr val="windowText" lastClr="000000"/>
                </a:solidFill>
                <a:latin typeface="Arial"/>
                <a:ea typeface="Times New Roman"/>
              </a:rPr>
              <a:t>count</a:t>
            </a:r>
            <a:endParaRPr lang="de-CH" sz="1323" b="0" kern="0" dirty="0">
              <a:solidFill>
                <a:sysClr val="windowText" lastClr="000000"/>
              </a:solidFill>
              <a:latin typeface="Times New Roman"/>
              <a:ea typeface="Times New Roman"/>
            </a:endParaRPr>
          </a:p>
        </p:txBody>
      </p:sp>
      <p:sp>
        <p:nvSpPr>
          <p:cNvPr id="35" name="Text Box 65"/>
          <p:cNvSpPr txBox="1">
            <a:spLocks noChangeArrowheads="1"/>
          </p:cNvSpPr>
          <p:nvPr/>
        </p:nvSpPr>
        <p:spPr bwMode="auto">
          <a:xfrm>
            <a:off x="3758857" y="4751658"/>
            <a:ext cx="955169" cy="32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100817" tIns="50408" rIns="100817" bIns="50408" anchor="t" anchorCtr="0" upright="1">
            <a:noAutofit/>
          </a:bodyPr>
          <a:lstStyle/>
          <a:p>
            <a:pPr defTabSz="10081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103" kern="0" dirty="0">
                <a:solidFill>
                  <a:sysClr val="windowText" lastClr="000000"/>
                </a:solidFill>
                <a:latin typeface="Arial"/>
                <a:ea typeface="Times New Roman"/>
              </a:rPr>
              <a:t>n</a:t>
            </a:r>
            <a:r>
              <a:rPr lang="de-CH" sz="1103" b="0" kern="0" dirty="0">
                <a:solidFill>
                  <a:sysClr val="windowText" lastClr="000000"/>
                </a:solidFill>
                <a:latin typeface="Arial"/>
                <a:ea typeface="Times New Roman"/>
              </a:rPr>
              <a:t>ext_count</a:t>
            </a:r>
            <a:endParaRPr lang="de-CH" sz="1323" b="0" kern="0" dirty="0">
              <a:solidFill>
                <a:sysClr val="windowText" lastClr="000000"/>
              </a:solidFill>
              <a:latin typeface="Times New Roman"/>
              <a:ea typeface="Times New Roman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818597" y="4806236"/>
            <a:ext cx="1122301" cy="0"/>
          </a:xfrm>
          <a:custGeom>
            <a:avLst/>
            <a:gdLst>
              <a:gd name="connsiteX0" fmla="*/ 0 w 1017917"/>
              <a:gd name="connsiteY0" fmla="*/ 0 h 0"/>
              <a:gd name="connsiteX1" fmla="*/ 1017917 w 101791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917">
                <a:moveTo>
                  <a:pt x="0" y="0"/>
                </a:moveTo>
                <a:lnTo>
                  <a:pt x="1017917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087"/>
          </a:p>
        </p:txBody>
      </p:sp>
    </p:spTree>
    <p:extLst>
      <p:ext uri="{BB962C8B-B14F-4D97-AF65-F5344CB8AC3E}">
        <p14:creationId xmlns:p14="http://schemas.microsoft.com/office/powerpoint/2010/main" val="17572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9816" y="634927"/>
            <a:ext cx="8569431" cy="873152"/>
          </a:xfrm>
        </p:spPr>
        <p:txBody>
          <a:bodyPr/>
          <a:lstStyle/>
          <a:p>
            <a:pPr eaLnBrk="1" hangingPunct="1"/>
            <a:r>
              <a:rPr lang="de-CH" sz="3087" dirty="0" smtClean="0"/>
              <a:t>VHDL_02:   More RTL Block Design</a:t>
            </a:r>
            <a:r>
              <a:rPr lang="de-CH" sz="3087" dirty="0"/>
              <a:t/>
            </a:r>
            <a:br>
              <a:rPr lang="de-CH" sz="3087" dirty="0"/>
            </a:br>
            <a:endParaRPr lang="de-CH" sz="3087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9817" y="1784206"/>
            <a:ext cx="8769748" cy="5408164"/>
          </a:xfrm>
        </p:spPr>
        <p:txBody>
          <a:bodyPr/>
          <a:lstStyle/>
          <a:p>
            <a:pPr eaLnBrk="1" hangingPunct="1"/>
            <a:r>
              <a:rPr lang="de-CH" sz="2756" dirty="0" err="1" smtClean="0">
                <a:latin typeface="Arial" charset="0"/>
              </a:rPr>
              <a:t>Examples</a:t>
            </a:r>
            <a:r>
              <a:rPr lang="de-CH" sz="2756" dirty="0" smtClean="0">
                <a:latin typeface="Arial" charset="0"/>
              </a:rPr>
              <a:t/>
            </a:r>
            <a:br>
              <a:rPr lang="de-CH" sz="2756" dirty="0" smtClean="0">
                <a:latin typeface="Arial" charset="0"/>
              </a:rPr>
            </a:br>
            <a:endParaRPr lang="de-CH" sz="2756" dirty="0">
              <a:latin typeface="Arial" charset="0"/>
            </a:endParaRPr>
          </a:p>
          <a:p>
            <a:pPr marL="800850" lvl="1" indent="-457200">
              <a:lnSpc>
                <a:spcPct val="200000"/>
              </a:lnSpc>
              <a:buFont typeface="+mj-lt"/>
              <a:buAutoNum type="arabicPeriod"/>
            </a:pPr>
            <a:r>
              <a:rPr lang="de-CH" sz="1800" dirty="0" smtClean="0">
                <a:solidFill>
                  <a:srgbClr val="0070C0"/>
                </a:solidFill>
              </a:rPr>
              <a:t>COUNT_DOWN.VHD</a:t>
            </a:r>
            <a:endParaRPr lang="de-CH" sz="1800" dirty="0">
              <a:solidFill>
                <a:srgbClr val="0070C0"/>
              </a:solidFill>
            </a:endParaRPr>
          </a:p>
          <a:p>
            <a:pPr marL="800850" lvl="1" indent="-457200">
              <a:lnSpc>
                <a:spcPct val="200000"/>
              </a:lnSpc>
              <a:buFont typeface="+mj-lt"/>
              <a:buAutoNum type="arabicPeriod"/>
            </a:pPr>
            <a:r>
              <a:rPr lang="de-CH" sz="1800" dirty="0" smtClean="0">
                <a:solidFill>
                  <a:srgbClr val="0070C0"/>
                </a:solidFill>
              </a:rPr>
              <a:t>ALARM_LEVEL_DISPLAY_WO_DEFAULT.VHD</a:t>
            </a:r>
          </a:p>
          <a:p>
            <a:pPr marL="800850" lvl="1" indent="-457200">
              <a:lnSpc>
                <a:spcPct val="200000"/>
              </a:lnSpc>
              <a:buFont typeface="+mj-lt"/>
              <a:buAutoNum type="arabicPeriod"/>
            </a:pPr>
            <a:r>
              <a:rPr lang="de-CH" sz="1800" dirty="0" smtClean="0">
                <a:solidFill>
                  <a:srgbClr val="0070C0"/>
                </a:solidFill>
              </a:rPr>
              <a:t>ALARM_LEVEL_DISPLAY.VHD</a:t>
            </a:r>
          </a:p>
          <a:p>
            <a:pPr marL="800850" lvl="1" indent="-457200">
              <a:lnSpc>
                <a:spcPct val="200000"/>
              </a:lnSpc>
              <a:buFont typeface="+mj-lt"/>
              <a:buAutoNum type="arabicPeriod"/>
            </a:pPr>
            <a:r>
              <a:rPr lang="de-CH" sz="1800" dirty="0" smtClean="0">
                <a:solidFill>
                  <a:srgbClr val="0070C0"/>
                </a:solidFill>
              </a:rPr>
              <a:t>SHIFTREG_P2S.VHD</a:t>
            </a:r>
            <a:endParaRPr lang="de-CH" sz="1800" dirty="0">
              <a:solidFill>
                <a:srgbClr val="0070C0"/>
              </a:solidFill>
            </a:endParaRPr>
          </a:p>
          <a:p>
            <a:pPr marL="800850" lvl="1" indent="-457200">
              <a:lnSpc>
                <a:spcPct val="200000"/>
              </a:lnSpc>
              <a:buFont typeface="+mj-lt"/>
              <a:buAutoNum type="arabicPeriod"/>
            </a:pPr>
            <a:r>
              <a:rPr lang="de-CH" sz="1800" dirty="0" smtClean="0">
                <a:solidFill>
                  <a:srgbClr val="0070C0"/>
                </a:solidFill>
              </a:rPr>
              <a:t>SYNC_N_EDGEDETECTOR.VHD</a:t>
            </a:r>
            <a:endParaRPr lang="de-CH" sz="1800" dirty="0">
              <a:solidFill>
                <a:srgbClr val="0070C0"/>
              </a:solidFill>
            </a:endParaRPr>
          </a:p>
          <a:p>
            <a:pPr marL="800850" lvl="1" indent="-457200">
              <a:lnSpc>
                <a:spcPct val="200000"/>
              </a:lnSpc>
              <a:buFont typeface="+mj-lt"/>
              <a:buAutoNum type="arabicPeriod"/>
            </a:pPr>
            <a:r>
              <a:rPr lang="de-CH" sz="1800" dirty="0" smtClean="0">
                <a:solidFill>
                  <a:srgbClr val="0070C0"/>
                </a:solidFill>
              </a:rPr>
              <a:t>FSM_EXAMPLE.VHD</a:t>
            </a:r>
            <a:endParaRPr lang="de-CH" sz="1800" dirty="0">
              <a:solidFill>
                <a:srgbClr val="0070C0"/>
              </a:solidFill>
            </a:endParaRPr>
          </a:p>
          <a:p>
            <a:pPr marL="800850" lvl="1" indent="-457200">
              <a:lnSpc>
                <a:spcPct val="200000"/>
              </a:lnSpc>
              <a:buFont typeface="+mj-lt"/>
              <a:buAutoNum type="arabicPeriod"/>
            </a:pPr>
            <a:r>
              <a:rPr lang="de-CH" sz="1800" dirty="0" smtClean="0">
                <a:solidFill>
                  <a:srgbClr val="0070C0"/>
                </a:solidFill>
              </a:rPr>
              <a:t>FSM_EXERCISE.VHD</a:t>
            </a:r>
            <a:endParaRPr lang="de-CH" sz="1800" dirty="0" smtClean="0">
              <a:solidFill>
                <a:srgbClr val="0070C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2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481504" y="1875220"/>
            <a:ext cx="7088684" cy="1900817"/>
            <a:chOff x="1346410" y="3723343"/>
            <a:chExt cx="6429375" cy="1724025"/>
          </a:xfrm>
        </p:grpSpPr>
        <p:grpSp>
          <p:nvGrpSpPr>
            <p:cNvPr id="27" name="Canvas 8729"/>
            <p:cNvGrpSpPr/>
            <p:nvPr/>
          </p:nvGrpSpPr>
          <p:grpSpPr>
            <a:xfrm>
              <a:off x="1346410" y="3723343"/>
              <a:ext cx="6429375" cy="1724025"/>
              <a:chOff x="0" y="0"/>
              <a:chExt cx="6429375" cy="1724025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0" y="0"/>
                <a:ext cx="6429375" cy="1724025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sp>
          <p:sp>
            <p:nvSpPr>
              <p:cNvPr id="38" name="Text Box 65"/>
              <p:cNvSpPr txBox="1">
                <a:spLocks noChangeArrowheads="1"/>
              </p:cNvSpPr>
              <p:nvPr/>
            </p:nvSpPr>
            <p:spPr bwMode="auto">
              <a:xfrm>
                <a:off x="103634" y="692053"/>
                <a:ext cx="826969" cy="96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kern="0" dirty="0" err="1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shift_lsb</a:t>
                </a:r>
                <a:endParaRPr lang="de-CH" sz="1103" kern="0" dirty="0">
                  <a:solidFill>
                    <a:sysClr val="windowText" lastClr="000000"/>
                  </a:solidFill>
                  <a:latin typeface="Arial"/>
                  <a:ea typeface="Times New Roman"/>
                  <a:cs typeface="Times New Roman"/>
                </a:endParaRP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s</a:t>
                </a: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erial_in</a:t>
                </a: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clock</a:t>
                </a: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reset_n</a:t>
                </a:r>
              </a:p>
            </p:txBody>
          </p:sp>
          <p:grpSp>
            <p:nvGrpSpPr>
              <p:cNvPr id="39" name="Group 38"/>
              <p:cNvGrpSpPr>
                <a:grpSpLocks/>
              </p:cNvGrpSpPr>
              <p:nvPr/>
            </p:nvGrpSpPr>
            <p:grpSpPr bwMode="auto">
              <a:xfrm>
                <a:off x="2876284" y="487187"/>
                <a:ext cx="685769" cy="608241"/>
                <a:chOff x="6926" y="4960"/>
                <a:chExt cx="847" cy="750"/>
              </a:xfrm>
            </p:grpSpPr>
            <p:sp>
              <p:nvSpPr>
                <p:cNvPr id="5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6998" y="4979"/>
                  <a:ext cx="665" cy="73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   </a:t>
                  </a:r>
                  <a:r>
                    <a:rPr lang="de-CH" sz="1103" b="0" kern="0">
                      <a:solidFill>
                        <a:srgbClr val="FF0000"/>
                      </a:solidFill>
                      <a:latin typeface="Arial"/>
                      <a:ea typeface="Times New Roman"/>
                      <a:cs typeface="Times New Roman"/>
                    </a:rPr>
                    <a:t> </a:t>
                  </a: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S</a:t>
                  </a:r>
                </a:p>
              </p:txBody>
            </p:sp>
            <p:sp>
              <p:nvSpPr>
                <p:cNvPr id="55" name="Freeform 54"/>
                <p:cNvSpPr>
                  <a:spLocks/>
                </p:cNvSpPr>
                <p:nvPr/>
              </p:nvSpPr>
              <p:spPr bwMode="auto">
                <a:xfrm>
                  <a:off x="6991" y="5445"/>
                  <a:ext cx="84" cy="184"/>
                </a:xfrm>
                <a:custGeom>
                  <a:avLst/>
                  <a:gdLst>
                    <a:gd name="T0" fmla="*/ 0 w 150"/>
                    <a:gd name="T1" fmla="*/ 0 h 300"/>
                    <a:gd name="T2" fmla="*/ 150 w 150"/>
                    <a:gd name="T3" fmla="*/ 150 h 300"/>
                    <a:gd name="T4" fmla="*/ 0 w 150"/>
                    <a:gd name="T5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0" h="300">
                      <a:moveTo>
                        <a:pt x="0" y="0"/>
                      </a:moveTo>
                      <a:lnTo>
                        <a:pt x="150" y="150"/>
                      </a:lnTo>
                      <a:lnTo>
                        <a:pt x="0" y="30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985" b="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926" y="4960"/>
                  <a:ext cx="847" cy="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D      Q</a:t>
                  </a:r>
                </a:p>
              </p:txBody>
            </p:sp>
          </p:grp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 flipV="1">
                <a:off x="725168" y="1367335"/>
                <a:ext cx="429920" cy="43735"/>
              </a:xfrm>
              <a:custGeom>
                <a:avLst/>
                <a:gdLst>
                  <a:gd name="T0" fmla="*/ 0 w 1620"/>
                  <a:gd name="T1" fmla="*/ 0 h 1"/>
                  <a:gd name="T2" fmla="*/ 1620 w 1620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20" h="1">
                    <a:moveTo>
                      <a:pt x="0" y="0"/>
                    </a:moveTo>
                    <a:cubicBezTo>
                      <a:pt x="675" y="0"/>
                      <a:pt x="1350" y="0"/>
                      <a:pt x="162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2788695" y="544258"/>
                <a:ext cx="687387" cy="609050"/>
                <a:chOff x="6926" y="4960"/>
                <a:chExt cx="847" cy="750"/>
              </a:xfrm>
            </p:grpSpPr>
            <p:sp>
              <p:nvSpPr>
                <p:cNvPr id="5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998" y="4979"/>
                  <a:ext cx="665" cy="73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   R</a:t>
                  </a:r>
                </a:p>
              </p:txBody>
            </p:sp>
            <p:sp>
              <p:nvSpPr>
                <p:cNvPr id="52" name="Freeform 51"/>
                <p:cNvSpPr>
                  <a:spLocks/>
                </p:cNvSpPr>
                <p:nvPr/>
              </p:nvSpPr>
              <p:spPr bwMode="auto">
                <a:xfrm>
                  <a:off x="6991" y="5445"/>
                  <a:ext cx="84" cy="184"/>
                </a:xfrm>
                <a:custGeom>
                  <a:avLst/>
                  <a:gdLst>
                    <a:gd name="T0" fmla="*/ 0 w 150"/>
                    <a:gd name="T1" fmla="*/ 0 h 300"/>
                    <a:gd name="T2" fmla="*/ 150 w 150"/>
                    <a:gd name="T3" fmla="*/ 150 h 300"/>
                    <a:gd name="T4" fmla="*/ 0 w 150"/>
                    <a:gd name="T5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0" h="300">
                      <a:moveTo>
                        <a:pt x="0" y="0"/>
                      </a:moveTo>
                      <a:lnTo>
                        <a:pt x="150" y="150"/>
                      </a:lnTo>
                      <a:lnTo>
                        <a:pt x="0" y="30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985" b="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6926" y="4960"/>
                  <a:ext cx="847" cy="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D      Q</a:t>
                  </a:r>
                </a:p>
              </p:txBody>
            </p:sp>
          </p:grpSp>
          <p:sp>
            <p:nvSpPr>
              <p:cNvPr id="42" name="Oval 41"/>
              <p:cNvSpPr/>
              <p:nvPr/>
            </p:nvSpPr>
            <p:spPr>
              <a:xfrm>
                <a:off x="3076576" y="1156356"/>
                <a:ext cx="74302" cy="72369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3" name="Cloud 42"/>
              <p:cNvSpPr/>
              <p:nvPr/>
            </p:nvSpPr>
            <p:spPr>
              <a:xfrm>
                <a:off x="1065350" y="336997"/>
                <a:ext cx="776288" cy="750533"/>
              </a:xfrm>
              <a:prstGeom prst="cloud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4" name="Cloud 43"/>
              <p:cNvSpPr/>
              <p:nvPr/>
            </p:nvSpPr>
            <p:spPr>
              <a:xfrm>
                <a:off x="4132875" y="337400"/>
                <a:ext cx="775970" cy="600710"/>
              </a:xfrm>
              <a:prstGeom prst="cloud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" lastClr="FFFFFF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sp>
            <p:nvSpPr>
              <p:cNvPr id="45" name="Text Box 65"/>
              <p:cNvSpPr txBox="1">
                <a:spLocks noChangeArrowheads="1"/>
              </p:cNvSpPr>
              <p:nvPr/>
            </p:nvSpPr>
            <p:spPr bwMode="auto">
              <a:xfrm>
                <a:off x="5669281" y="1067337"/>
                <a:ext cx="733720" cy="294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</a:rPr>
                  <a:t>out_sig</a:t>
                </a:r>
                <a:endParaRPr lang="de-CH" sz="1323" b="0" kern="0" dirty="0">
                  <a:solidFill>
                    <a:sysClr val="windowText" lastClr="000000"/>
                  </a:solidFill>
                  <a:latin typeface="Times New Roman"/>
                  <a:ea typeface="Times New Roman"/>
                </a:endParaRPr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 flipH="1" flipV="1">
                <a:off x="5353980" y="1045620"/>
                <a:ext cx="429895" cy="41910"/>
              </a:xfrm>
              <a:custGeom>
                <a:avLst/>
                <a:gdLst>
                  <a:gd name="T0" fmla="*/ 0 w 1620"/>
                  <a:gd name="T1" fmla="*/ 0 h 1"/>
                  <a:gd name="T2" fmla="*/ 1620 w 1620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20" h="1">
                    <a:moveTo>
                      <a:pt x="0" y="0"/>
                    </a:moveTo>
                    <a:cubicBezTo>
                      <a:pt x="675" y="0"/>
                      <a:pt x="1350" y="0"/>
                      <a:pt x="162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sp>
            <p:nvSpPr>
              <p:cNvPr id="47" name="Freihandform 5"/>
              <p:cNvSpPr/>
              <p:nvPr/>
            </p:nvSpPr>
            <p:spPr>
              <a:xfrm>
                <a:off x="725169" y="1228725"/>
                <a:ext cx="2392654" cy="181143"/>
              </a:xfrm>
              <a:custGeom>
                <a:avLst/>
                <a:gdLst>
                  <a:gd name="connsiteX0" fmla="*/ 0 w 1969787"/>
                  <a:gd name="connsiteY0" fmla="*/ 185297 h 185297"/>
                  <a:gd name="connsiteX1" fmla="*/ 1965759 w 1969787"/>
                  <a:gd name="connsiteY1" fmla="*/ 181269 h 185297"/>
                  <a:gd name="connsiteX2" fmla="*/ 1969787 w 1969787"/>
                  <a:gd name="connsiteY2" fmla="*/ 0 h 18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9787" h="185297">
                    <a:moveTo>
                      <a:pt x="0" y="185297"/>
                    </a:moveTo>
                    <a:lnTo>
                      <a:pt x="1965759" y="181269"/>
                    </a:lnTo>
                    <a:cubicBezTo>
                      <a:pt x="1967102" y="120846"/>
                      <a:pt x="1968444" y="60423"/>
                      <a:pt x="1969787" y="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8" name="Freihandform 7"/>
              <p:cNvSpPr/>
              <p:nvPr/>
            </p:nvSpPr>
            <p:spPr>
              <a:xfrm>
                <a:off x="3387711" y="664652"/>
                <a:ext cx="773413" cy="0"/>
              </a:xfrm>
              <a:custGeom>
                <a:avLst/>
                <a:gdLst>
                  <a:gd name="connsiteX0" fmla="*/ 0 w 773413"/>
                  <a:gd name="connsiteY0" fmla="*/ 0 h 0"/>
                  <a:gd name="connsiteX1" fmla="*/ 773413 w 77341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3413">
                    <a:moveTo>
                      <a:pt x="0" y="0"/>
                    </a:moveTo>
                    <a:lnTo>
                      <a:pt x="773413" y="0"/>
                    </a:lnTo>
                  </a:path>
                </a:pathLst>
              </a:custGeom>
              <a:noFill/>
              <a:ln w="25400" cap="flat" cmpd="sng" algn="ctr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9" name="Freihandform 2"/>
              <p:cNvSpPr/>
              <p:nvPr/>
            </p:nvSpPr>
            <p:spPr>
              <a:xfrm>
                <a:off x="4914197" y="642583"/>
                <a:ext cx="439783" cy="452845"/>
              </a:xfrm>
              <a:custGeom>
                <a:avLst/>
                <a:gdLst>
                  <a:gd name="connsiteX0" fmla="*/ 0 w 439783"/>
                  <a:gd name="connsiteY0" fmla="*/ 0 h 452845"/>
                  <a:gd name="connsiteX1" fmla="*/ 269966 w 439783"/>
                  <a:gd name="connsiteY1" fmla="*/ 13062 h 452845"/>
                  <a:gd name="connsiteX2" fmla="*/ 265612 w 439783"/>
                  <a:gd name="connsiteY2" fmla="*/ 452845 h 452845"/>
                  <a:gd name="connsiteX3" fmla="*/ 439783 w 439783"/>
                  <a:gd name="connsiteY3" fmla="*/ 448491 h 452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783" h="452845">
                    <a:moveTo>
                      <a:pt x="0" y="0"/>
                    </a:moveTo>
                    <a:lnTo>
                      <a:pt x="269966" y="13062"/>
                    </a:lnTo>
                    <a:cubicBezTo>
                      <a:pt x="268515" y="159656"/>
                      <a:pt x="267063" y="306251"/>
                      <a:pt x="265612" y="452845"/>
                    </a:cubicBezTo>
                    <a:lnTo>
                      <a:pt x="439783" y="4484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0" name="Freihandform 10"/>
              <p:cNvSpPr/>
              <p:nvPr/>
            </p:nvSpPr>
            <p:spPr>
              <a:xfrm>
                <a:off x="725169" y="178525"/>
                <a:ext cx="3054351" cy="487680"/>
              </a:xfrm>
              <a:custGeom>
                <a:avLst/>
                <a:gdLst>
                  <a:gd name="connsiteX0" fmla="*/ 2704011 w 2704011"/>
                  <a:gd name="connsiteY0" fmla="*/ 487680 h 487680"/>
                  <a:gd name="connsiteX1" fmla="*/ 2695303 w 2704011"/>
                  <a:gd name="connsiteY1" fmla="*/ 0 h 487680"/>
                  <a:gd name="connsiteX2" fmla="*/ 0 w 2704011"/>
                  <a:gd name="connsiteY2" fmla="*/ 8709 h 487680"/>
                  <a:gd name="connsiteX3" fmla="*/ 4354 w 2704011"/>
                  <a:gd name="connsiteY3" fmla="*/ 474617 h 487680"/>
                  <a:gd name="connsiteX4" fmla="*/ 370114 w 2704011"/>
                  <a:gd name="connsiteY4" fmla="*/ 470263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4011" h="487680">
                    <a:moveTo>
                      <a:pt x="2704011" y="487680"/>
                    </a:moveTo>
                    <a:lnTo>
                      <a:pt x="2695303" y="0"/>
                    </a:lnTo>
                    <a:lnTo>
                      <a:pt x="0" y="8709"/>
                    </a:lnTo>
                    <a:cubicBezTo>
                      <a:pt x="1451" y="164012"/>
                      <a:pt x="2903" y="319314"/>
                      <a:pt x="4354" y="474617"/>
                    </a:cubicBezTo>
                    <a:lnTo>
                      <a:pt x="370114" y="470263"/>
                    </a:lnTo>
                  </a:path>
                </a:pathLst>
              </a:custGeom>
              <a:noFill/>
              <a:ln w="25400" cap="flat" cmpd="sng" algn="ctr">
                <a:solidFill>
                  <a:schemeClr val="tx1"/>
                </a:solidFill>
                <a:prstDash val="solid"/>
                <a:headEnd type="oval"/>
                <a:tailEnd type="arrow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28" name="Freeform 27"/>
            <p:cNvSpPr/>
            <p:nvPr/>
          </p:nvSpPr>
          <p:spPr>
            <a:xfrm>
              <a:off x="2053087" y="4750279"/>
              <a:ext cx="2139351" cy="207034"/>
            </a:xfrm>
            <a:custGeom>
              <a:avLst/>
              <a:gdLst>
                <a:gd name="connsiteX0" fmla="*/ 0 w 2139351"/>
                <a:gd name="connsiteY0" fmla="*/ 201283 h 207034"/>
                <a:gd name="connsiteX1" fmla="*/ 1834551 w 2139351"/>
                <a:gd name="connsiteY1" fmla="*/ 207034 h 207034"/>
                <a:gd name="connsiteX2" fmla="*/ 1834551 w 2139351"/>
                <a:gd name="connsiteY2" fmla="*/ 0 h 207034"/>
                <a:gd name="connsiteX3" fmla="*/ 2139351 w 2139351"/>
                <a:gd name="connsiteY3" fmla="*/ 0 h 20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351" h="207034">
                  <a:moveTo>
                    <a:pt x="0" y="201283"/>
                  </a:moveTo>
                  <a:lnTo>
                    <a:pt x="1834551" y="207034"/>
                  </a:lnTo>
                  <a:lnTo>
                    <a:pt x="1834551" y="0"/>
                  </a:lnTo>
                  <a:lnTo>
                    <a:pt x="2139351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376468" y="3801374"/>
              <a:ext cx="149524" cy="178279"/>
            </a:xfrm>
            <a:custGeom>
              <a:avLst/>
              <a:gdLst>
                <a:gd name="connsiteX0" fmla="*/ 149524 w 149524"/>
                <a:gd name="connsiteY0" fmla="*/ 0 h 178279"/>
                <a:gd name="connsiteX1" fmla="*/ 0 w 149524"/>
                <a:gd name="connsiteY1" fmla="*/ 178279 h 17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524" h="178279">
                  <a:moveTo>
                    <a:pt x="149524" y="0"/>
                  </a:moveTo>
                  <a:lnTo>
                    <a:pt x="0" y="17827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30" name="Text Box 65"/>
            <p:cNvSpPr txBox="1">
              <a:spLocks noChangeArrowheads="1"/>
            </p:cNvSpPr>
            <p:nvPr/>
          </p:nvSpPr>
          <p:spPr bwMode="auto">
            <a:xfrm>
              <a:off x="4355976" y="3832580"/>
              <a:ext cx="216024" cy="22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n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910650" y="4270109"/>
              <a:ext cx="149524" cy="178279"/>
            </a:xfrm>
            <a:custGeom>
              <a:avLst/>
              <a:gdLst>
                <a:gd name="connsiteX0" fmla="*/ 149524 w 149524"/>
                <a:gd name="connsiteY0" fmla="*/ 0 h 178279"/>
                <a:gd name="connsiteX1" fmla="*/ 0 w 149524"/>
                <a:gd name="connsiteY1" fmla="*/ 178279 h 17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524" h="178279">
                  <a:moveTo>
                    <a:pt x="149524" y="0"/>
                  </a:moveTo>
                  <a:lnTo>
                    <a:pt x="0" y="17827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32" name="Text Box 65"/>
            <p:cNvSpPr txBox="1">
              <a:spLocks noChangeArrowheads="1"/>
            </p:cNvSpPr>
            <p:nvPr/>
          </p:nvSpPr>
          <p:spPr bwMode="auto">
            <a:xfrm>
              <a:off x="3890158" y="4301315"/>
              <a:ext cx="216024" cy="22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n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3" name="Text Box 65"/>
            <p:cNvSpPr txBox="1">
              <a:spLocks noChangeArrowheads="1"/>
            </p:cNvSpPr>
            <p:nvPr/>
          </p:nvSpPr>
          <p:spPr bwMode="auto">
            <a:xfrm>
              <a:off x="4859817" y="4358990"/>
              <a:ext cx="619468" cy="294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shiftreg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3051910" y="4309712"/>
              <a:ext cx="974342" cy="34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n</a:t>
              </a: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ext_shiftreg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186023" y="4359215"/>
              <a:ext cx="1017917" cy="0"/>
            </a:xfrm>
            <a:custGeom>
              <a:avLst/>
              <a:gdLst>
                <a:gd name="connsiteX0" fmla="*/ 0 w 1017917"/>
                <a:gd name="connsiteY0" fmla="*/ 0 h 0"/>
                <a:gd name="connsiteX1" fmla="*/ 1017917 w 101791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17">
                  <a:moveTo>
                    <a:pt x="0" y="0"/>
                  </a:moveTo>
                  <a:lnTo>
                    <a:pt x="1017917" y="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</p:grpSp>
      <p:sp>
        <p:nvSpPr>
          <p:cNvPr id="2" name="Freeform 1"/>
          <p:cNvSpPr/>
          <p:nvPr/>
        </p:nvSpPr>
        <p:spPr>
          <a:xfrm>
            <a:off x="2348382" y="2795376"/>
            <a:ext cx="373152" cy="0"/>
          </a:xfrm>
          <a:custGeom>
            <a:avLst/>
            <a:gdLst>
              <a:gd name="connsiteX0" fmla="*/ 0 w 338446"/>
              <a:gd name="connsiteY0" fmla="*/ 0 h 0"/>
              <a:gd name="connsiteX1" fmla="*/ 0 w 338446"/>
              <a:gd name="connsiteY1" fmla="*/ 0 h 0"/>
              <a:gd name="connsiteX2" fmla="*/ 338446 w 338446"/>
              <a:gd name="connsiteY2" fmla="*/ 0 h 0"/>
              <a:gd name="connsiteX3" fmla="*/ 338446 w 33844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46">
                <a:moveTo>
                  <a:pt x="0" y="0"/>
                </a:moveTo>
                <a:lnTo>
                  <a:pt x="0" y="0"/>
                </a:lnTo>
                <a:lnTo>
                  <a:pt x="338446" y="0"/>
                </a:lnTo>
                <a:lnTo>
                  <a:pt x="338446" y="0"/>
                </a:lnTo>
              </a:path>
            </a:pathLst>
          </a:custGeom>
          <a:noFill/>
          <a:ln w="12700">
            <a:solidFill>
              <a:schemeClr val="tx1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087"/>
          </a:p>
        </p:txBody>
      </p:sp>
      <p:sp>
        <p:nvSpPr>
          <p:cNvPr id="57" name="Freeform 56"/>
          <p:cNvSpPr/>
          <p:nvPr/>
        </p:nvSpPr>
        <p:spPr>
          <a:xfrm flipV="1">
            <a:off x="2260647" y="2945738"/>
            <a:ext cx="582030" cy="50407"/>
          </a:xfrm>
          <a:custGeom>
            <a:avLst/>
            <a:gdLst>
              <a:gd name="connsiteX0" fmla="*/ 0 w 338446"/>
              <a:gd name="connsiteY0" fmla="*/ 0 h 0"/>
              <a:gd name="connsiteX1" fmla="*/ 0 w 338446"/>
              <a:gd name="connsiteY1" fmla="*/ 0 h 0"/>
              <a:gd name="connsiteX2" fmla="*/ 338446 w 338446"/>
              <a:gd name="connsiteY2" fmla="*/ 0 h 0"/>
              <a:gd name="connsiteX3" fmla="*/ 338446 w 33844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46">
                <a:moveTo>
                  <a:pt x="0" y="0"/>
                </a:moveTo>
                <a:lnTo>
                  <a:pt x="0" y="0"/>
                </a:lnTo>
                <a:lnTo>
                  <a:pt x="338446" y="0"/>
                </a:lnTo>
                <a:lnTo>
                  <a:pt x="338446" y="0"/>
                </a:lnTo>
              </a:path>
            </a:pathLst>
          </a:custGeom>
          <a:noFill/>
          <a:ln w="12700">
            <a:solidFill>
              <a:schemeClr val="tx1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087"/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1060235" y="4098200"/>
            <a:ext cx="8233375" cy="29357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9229" tIns="51599" rIns="99229" bIns="51599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de-CH" sz="1600" dirty="0">
                <a:solidFill>
                  <a:srgbClr val="00349E"/>
                </a:solidFill>
                <a:latin typeface="Courier New" pitchFamily="49" charset="0"/>
              </a:rPr>
              <a:t>LIBRARY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ieee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de-CH" sz="1600" dirty="0">
                <a:solidFill>
                  <a:srgbClr val="00349E"/>
                </a:solidFill>
                <a:latin typeface="Courier New" pitchFamily="49" charset="0"/>
              </a:rPr>
              <a:t>USE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ieee.std_logic_1164.all;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srgbClr val="00349E"/>
                </a:solidFill>
                <a:latin typeface="Courier New" pitchFamily="49" charset="0"/>
              </a:rPr>
              <a:t>USE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ieee.numeric_std.all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;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endParaRPr lang="de-CH" sz="1600" dirty="0">
              <a:solidFill>
                <a:prstClr val="black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600" dirty="0">
                <a:solidFill>
                  <a:srgbClr val="00349E"/>
                </a:solidFill>
                <a:latin typeface="Courier New" pitchFamily="49" charset="0"/>
              </a:rPr>
              <a:t>ENTITY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schieberegister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IS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srgbClr val="00349E"/>
                </a:solidFill>
                <a:latin typeface="Courier New" pitchFamily="49" charset="0"/>
              </a:rPr>
              <a:t>PORT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( 	clk,reset_n	: </a:t>
            </a:r>
            <a:r>
              <a:rPr lang="de-CH" sz="1600" dirty="0">
                <a:solidFill>
                  <a:srgbClr val="00349E"/>
                </a:solidFill>
                <a:latin typeface="Courier New" pitchFamily="49" charset="0"/>
              </a:rPr>
              <a:t>IN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  std_logic;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shift_lsb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: </a:t>
            </a:r>
            <a:r>
              <a:rPr lang="de-CH" sz="1600" dirty="0">
                <a:solidFill>
                  <a:srgbClr val="0070C0"/>
                </a:solidFill>
                <a:latin typeface="Courier New" pitchFamily="49" charset="0"/>
              </a:rPr>
              <a:t>IN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 std_logic;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serial_in	: </a:t>
            </a:r>
            <a:r>
              <a:rPr lang="de-CH" sz="1600" dirty="0">
                <a:solidFill>
                  <a:srgbClr val="0070C0"/>
                </a:solidFill>
                <a:latin typeface="Courier New" pitchFamily="49" charset="0"/>
              </a:rPr>
              <a:t>IN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 std_logic;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out_sig     	: </a:t>
            </a:r>
            <a:r>
              <a:rPr lang="de-CH" sz="1600" dirty="0">
                <a:solidFill>
                  <a:srgbClr val="00349E"/>
                </a:solidFill>
                <a:latin typeface="Courier New" pitchFamily="49" charset="0"/>
              </a:rPr>
              <a:t>OUT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 std_logic_vector(3 </a:t>
            </a:r>
            <a:r>
              <a:rPr lang="de-CH" sz="1600" dirty="0">
                <a:solidFill>
                  <a:srgbClr val="00349E"/>
                </a:solidFill>
                <a:latin typeface="Courier New" pitchFamily="49" charset="0"/>
              </a:rPr>
              <a:t>downto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0)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);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srgbClr val="00349E"/>
                </a:solidFill>
                <a:latin typeface="Courier New" pitchFamily="49" charset="0"/>
              </a:rPr>
              <a:t>END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schieberegister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;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 bwMode="auto">
          <a:xfrm>
            <a:off x="404775" y="332852"/>
            <a:ext cx="8569431" cy="9266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4410" b="1" baseline="0">
                <a:solidFill>
                  <a:srgbClr val="0064A6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sz="3200" kern="0" dirty="0" smtClean="0"/>
          </a:p>
          <a:p>
            <a:pPr eaLnBrk="1" hangingPunct="1"/>
            <a:r>
              <a:rPr lang="de-CH" sz="2800" kern="0" dirty="0" err="1" smtClean="0">
                <a:solidFill>
                  <a:schemeClr val="tx1"/>
                </a:solidFill>
              </a:rPr>
              <a:t>Shiftregister</a:t>
            </a:r>
            <a:r>
              <a:rPr lang="de-CH" sz="2800" kern="0" dirty="0" smtClean="0">
                <a:solidFill>
                  <a:schemeClr val="tx1"/>
                </a:solidFill>
              </a:rPr>
              <a:t> : </a:t>
            </a:r>
            <a:r>
              <a:rPr lang="de-CH" sz="2800" kern="0" dirty="0" err="1" smtClean="0">
                <a:solidFill>
                  <a:schemeClr val="tx1"/>
                </a:solidFill>
              </a:rPr>
              <a:t>example</a:t>
            </a:r>
            <a:r>
              <a:rPr lang="de-CH" sz="2800" kern="0" dirty="0" smtClean="0">
                <a:solidFill>
                  <a:schemeClr val="tx1"/>
                </a:solidFill>
              </a:rPr>
              <a:t> (1/2)</a:t>
            </a:r>
          </a:p>
        </p:txBody>
      </p:sp>
    </p:spTree>
    <p:extLst>
      <p:ext uri="{BB962C8B-B14F-4D97-AF65-F5344CB8AC3E}">
        <p14:creationId xmlns:p14="http://schemas.microsoft.com/office/powerpoint/2010/main" val="35046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740" y="1478259"/>
            <a:ext cx="9526150" cy="576727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9212" tIns="51590" rIns="99212" bIns="5159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ARCHITECTURE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rtl </a:t>
            </a:r>
            <a:r>
              <a:rPr lang="de-CH" sz="1600" cap="all" dirty="0" err="1">
                <a:solidFill>
                  <a:srgbClr val="005BD3"/>
                </a:solidFill>
                <a:latin typeface="Courier New" pitchFamily="49" charset="0"/>
              </a:rPr>
              <a:t>of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schieberegister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signal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shiftreg	: 		std_logic_vector(3 downto 0);	 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signal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next_shiftreg	: 	std_logic_vector(3 downto 0);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BEGIN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/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	logik :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PROCESS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(shiftreg,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shift_lsb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,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serial_in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)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	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BEGIN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	</a:t>
            </a:r>
            <a:r>
              <a:rPr lang="de-CH" sz="1600" dirty="0" smtClean="0">
                <a:solidFill>
                  <a:prstClr val="black"/>
                </a:solidFill>
                <a:latin typeface="Courier New" pitchFamily="49" charset="0"/>
              </a:rPr>
              <a:t/>
            </a:r>
            <a:br>
              <a:rPr lang="de-CH" sz="1600" dirty="0" smtClean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srgbClr val="0064A6"/>
                </a:solidFill>
                <a:latin typeface="Courier New" pitchFamily="49" charset="0"/>
              </a:rPr>
              <a:t>		IF</a:t>
            </a:r>
            <a:r>
              <a:rPr lang="de-CH" sz="1600" dirty="0">
                <a:solidFill>
                  <a:srgbClr val="666666"/>
                </a:solidFill>
                <a:latin typeface="Courier New" pitchFamily="49" charset="0"/>
              </a:rPr>
              <a:t>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shift_lsb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= '1'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THEN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/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srgbClr val="666666"/>
                </a:solidFill>
                <a:latin typeface="Courier New" pitchFamily="49" charset="0"/>
              </a:rPr>
              <a:t>			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next_shiftreg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&lt;= serial_in &amp; shiftreg(3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downto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1);  </a:t>
            </a:r>
            <a:r>
              <a:rPr lang="de-CH" sz="1600" dirty="0">
                <a:solidFill>
                  <a:srgbClr val="666666"/>
                </a:solidFill>
                <a:latin typeface="Courier New" pitchFamily="49" charset="0"/>
              </a:rPr>
              <a:t/>
            </a:r>
            <a:br>
              <a:rPr lang="de-CH" sz="1600" dirty="0">
                <a:solidFill>
                  <a:srgbClr val="666666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srgbClr val="666666"/>
                </a:solidFill>
                <a:latin typeface="Courier New" pitchFamily="49" charset="0"/>
              </a:rPr>
              <a:t>		</a:t>
            </a:r>
            <a:r>
              <a:rPr lang="de-CH" sz="1600" dirty="0">
                <a:solidFill>
                  <a:srgbClr val="0064A6"/>
                </a:solidFill>
                <a:latin typeface="Courier New" pitchFamily="49" charset="0"/>
              </a:rPr>
              <a:t>ELSE</a:t>
            </a:r>
            <a:r>
              <a:rPr lang="de-CH" sz="1600" dirty="0">
                <a:solidFill>
                  <a:srgbClr val="666666"/>
                </a:solidFill>
                <a:latin typeface="Courier New" pitchFamily="49" charset="0"/>
              </a:rPr>
              <a:t/>
            </a:r>
            <a:br>
              <a:rPr lang="de-CH" sz="1600" dirty="0">
                <a:solidFill>
                  <a:srgbClr val="666666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srgbClr val="666666"/>
                </a:solidFill>
                <a:latin typeface="Courier New" pitchFamily="49" charset="0"/>
              </a:rPr>
              <a:t>			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next_shiftreg &lt;= shiftreg(2 downto 0) &amp; serial_in; </a:t>
            </a:r>
            <a:r>
              <a:rPr lang="de-CH" sz="1600" dirty="0">
                <a:solidFill>
                  <a:srgbClr val="666666"/>
                </a:solidFill>
                <a:latin typeface="Courier New" pitchFamily="49" charset="0"/>
              </a:rPr>
              <a:t>		</a:t>
            </a:r>
            <a:r>
              <a:rPr lang="de-CH" sz="1600" dirty="0" smtClean="0">
                <a:solidFill>
                  <a:srgbClr val="666666"/>
                </a:solidFill>
                <a:latin typeface="Courier New" pitchFamily="49" charset="0"/>
              </a:rPr>
              <a:t>		</a:t>
            </a:r>
            <a:r>
              <a:rPr lang="de-CH" sz="1600" dirty="0" smtClean="0">
                <a:solidFill>
                  <a:srgbClr val="0064A6"/>
                </a:solidFill>
                <a:latin typeface="Courier New" pitchFamily="49" charset="0"/>
              </a:rPr>
              <a:t>END</a:t>
            </a:r>
            <a:r>
              <a:rPr lang="de-CH" sz="1600" dirty="0" smtClean="0">
                <a:solidFill>
                  <a:srgbClr val="666666"/>
                </a:solidFill>
                <a:latin typeface="Courier New" pitchFamily="49" charset="0"/>
              </a:rPr>
              <a:t> </a:t>
            </a:r>
            <a:r>
              <a:rPr lang="de-CH" sz="1600" dirty="0">
                <a:solidFill>
                  <a:srgbClr val="0064A6"/>
                </a:solidFill>
                <a:latin typeface="Courier New" pitchFamily="49" charset="0"/>
              </a:rPr>
              <a:t>IF</a:t>
            </a:r>
            <a:r>
              <a:rPr lang="de-CH" sz="1600" dirty="0">
                <a:solidFill>
                  <a:srgbClr val="666666"/>
                </a:solidFill>
                <a:latin typeface="Courier New" pitchFamily="49" charset="0"/>
              </a:rPr>
              <a:t>;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/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END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PROCESS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logik; </a:t>
            </a:r>
            <a:endParaRPr lang="de-CH" sz="1600" dirty="0" smtClean="0">
              <a:solidFill>
                <a:prstClr val="black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dirty="0" smtClean="0">
                <a:solidFill>
                  <a:prstClr val="black"/>
                </a:solidFill>
                <a:latin typeface="Courier New" pitchFamily="49" charset="0"/>
              </a:rPr>
              <a:t>  </a:t>
            </a:r>
            <a:endParaRPr lang="de-CH" sz="1600" dirty="0">
              <a:solidFill>
                <a:prstClr val="black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	flip_flops :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PROCESS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(clk, reset_n)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	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BEGIN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  		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IF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reset_n = '0'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THEN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/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    		 shiftreg &lt;= (OTHERS =&gt; '0');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  		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ELSIF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rising_edge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(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clk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)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THEN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/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    		 shiftreg &lt;= next_shiftreg;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  		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END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IF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;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 	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END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PROCESS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flip_flops;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dirty="0">
                <a:solidFill>
                  <a:srgbClr val="00B050"/>
                </a:solidFill>
                <a:latin typeface="Courier New" pitchFamily="49" charset="0"/>
              </a:rPr>
              <a:t>  	… -- Output Zuweisung …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END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architecture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rtl;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04775" y="332852"/>
            <a:ext cx="8569431" cy="9266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4410" b="1" baseline="0">
                <a:solidFill>
                  <a:srgbClr val="0064A6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sz="3200" kern="0" dirty="0" smtClean="0"/>
          </a:p>
          <a:p>
            <a:pPr eaLnBrk="1" hangingPunct="1"/>
            <a:r>
              <a:rPr lang="de-CH" sz="2800" kern="0" dirty="0" err="1" smtClean="0">
                <a:solidFill>
                  <a:schemeClr val="tx1"/>
                </a:solidFill>
              </a:rPr>
              <a:t>Shiftregister</a:t>
            </a:r>
            <a:r>
              <a:rPr lang="de-CH" sz="2800" kern="0" dirty="0" smtClean="0">
                <a:solidFill>
                  <a:schemeClr val="tx1"/>
                </a:solidFill>
              </a:rPr>
              <a:t> : </a:t>
            </a:r>
            <a:r>
              <a:rPr lang="de-CH" sz="2800" kern="0" dirty="0" err="1" smtClean="0">
                <a:solidFill>
                  <a:schemeClr val="tx1"/>
                </a:solidFill>
              </a:rPr>
              <a:t>example</a:t>
            </a:r>
            <a:r>
              <a:rPr lang="de-CH" sz="2800" kern="0" dirty="0" smtClean="0">
                <a:solidFill>
                  <a:schemeClr val="tx1"/>
                </a:solidFill>
              </a:rPr>
              <a:t> (2/2)</a:t>
            </a:r>
          </a:p>
        </p:txBody>
      </p:sp>
    </p:spTree>
    <p:extLst>
      <p:ext uri="{BB962C8B-B14F-4D97-AF65-F5344CB8AC3E}">
        <p14:creationId xmlns:p14="http://schemas.microsoft.com/office/powerpoint/2010/main" val="36735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D3AB7CE-1CBF-4321-AABD-FDBD1C41DB06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22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519113"/>
            <a:ext cx="7558088" cy="709612"/>
          </a:xfrm>
        </p:spPr>
        <p:txBody>
          <a:bodyPr/>
          <a:lstStyle/>
          <a:p>
            <a:pPr eaLnBrk="1" hangingPunct="1"/>
            <a:r>
              <a:rPr lang="de-CH" altLang="de-DE" sz="3200" dirty="0" err="1" smtClean="0">
                <a:solidFill>
                  <a:srgbClr val="0064BA"/>
                </a:solidFill>
              </a:rPr>
              <a:t>Applications</a:t>
            </a:r>
            <a:r>
              <a:rPr lang="de-CH" altLang="de-DE" sz="3200" dirty="0" smtClean="0">
                <a:solidFill>
                  <a:srgbClr val="0064BA"/>
                </a:solidFill>
              </a:rPr>
              <a:t> of </a:t>
            </a:r>
            <a:r>
              <a:rPr lang="de-CH" altLang="de-DE" sz="3200" dirty="0" err="1" smtClean="0">
                <a:solidFill>
                  <a:srgbClr val="0064BA"/>
                </a:solidFill>
              </a:rPr>
              <a:t>Shiftregisters</a:t>
            </a:r>
            <a:endParaRPr lang="de-CH" altLang="de-DE" sz="3200" dirty="0" smtClean="0">
              <a:solidFill>
                <a:srgbClr val="0064BA"/>
              </a:solidFill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469900" y="1476375"/>
            <a:ext cx="9418638" cy="453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522288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400" b="0" dirty="0">
                <a:solidFill>
                  <a:schemeClr val="tx1"/>
                </a:solidFill>
              </a:rPr>
              <a:t>PC </a:t>
            </a:r>
            <a:r>
              <a:rPr lang="de-CH" altLang="de-DE" sz="2400" b="0" dirty="0" err="1">
                <a:solidFill>
                  <a:schemeClr val="tx1"/>
                </a:solidFill>
              </a:rPr>
              <a:t>serial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interface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or</a:t>
            </a:r>
            <a:r>
              <a:rPr lang="de-CH" altLang="de-DE" sz="2400" b="0" dirty="0">
                <a:solidFill>
                  <a:schemeClr val="tx1"/>
                </a:solidFill>
              </a:rPr>
              <a:t> USB </a:t>
            </a:r>
            <a:r>
              <a:rPr lang="de-CH" altLang="de-DE" sz="2400" b="0" dirty="0" err="1">
                <a:solidFill>
                  <a:schemeClr val="tx1"/>
                </a:solidFill>
              </a:rPr>
              <a:t>interface</a:t>
            </a:r>
            <a:endParaRPr lang="de-CH" altLang="de-DE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400" b="0" dirty="0">
                <a:solidFill>
                  <a:schemeClr val="tx1"/>
                </a:solidFill>
              </a:rPr>
              <a:t>Serial </a:t>
            </a:r>
            <a:r>
              <a:rPr lang="de-CH" altLang="de-DE" sz="2400" b="0" dirty="0" err="1">
                <a:solidFill>
                  <a:schemeClr val="tx1"/>
                </a:solidFill>
              </a:rPr>
              <a:t>data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input</a:t>
            </a:r>
            <a:r>
              <a:rPr lang="de-CH" altLang="de-DE" sz="2400" b="0" dirty="0">
                <a:solidFill>
                  <a:schemeClr val="tx1"/>
                </a:solidFill>
              </a:rPr>
              <a:t> / parallel </a:t>
            </a:r>
            <a:r>
              <a:rPr lang="de-CH" altLang="de-DE" sz="2400" b="0" dirty="0" err="1">
                <a:solidFill>
                  <a:schemeClr val="tx1"/>
                </a:solidFill>
              </a:rPr>
              <a:t>data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output</a:t>
            </a:r>
            <a:r>
              <a:rPr lang="de-CH" altLang="de-DE" sz="2400" b="0" dirty="0">
                <a:solidFill>
                  <a:schemeClr val="tx1"/>
                </a:solidFill>
              </a:rPr>
              <a:t> (parallel-serial </a:t>
            </a:r>
            <a:r>
              <a:rPr lang="de-CH" altLang="de-DE" sz="2400" b="0" dirty="0" err="1">
                <a:solidFill>
                  <a:schemeClr val="tx1"/>
                </a:solidFill>
              </a:rPr>
              <a:t>conversion</a:t>
            </a:r>
            <a:r>
              <a:rPr lang="de-CH" altLang="de-DE" sz="2400" b="0" dirty="0">
                <a:solidFill>
                  <a:schemeClr val="tx1"/>
                </a:solidFill>
              </a:rPr>
              <a:t>)</a:t>
            </a: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400" b="0" dirty="0">
                <a:solidFill>
                  <a:schemeClr val="tx1"/>
                </a:solidFill>
              </a:rPr>
              <a:t>Parallel </a:t>
            </a:r>
            <a:r>
              <a:rPr lang="de-CH" altLang="de-DE" sz="2400" b="0" dirty="0" err="1">
                <a:solidFill>
                  <a:schemeClr val="tx1"/>
                </a:solidFill>
              </a:rPr>
              <a:t>data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input</a:t>
            </a:r>
            <a:r>
              <a:rPr lang="de-CH" altLang="de-DE" sz="2400" b="0" dirty="0">
                <a:solidFill>
                  <a:schemeClr val="tx1"/>
                </a:solidFill>
              </a:rPr>
              <a:t> / </a:t>
            </a:r>
            <a:r>
              <a:rPr lang="de-CH" altLang="de-DE" sz="2400" b="0" dirty="0" err="1">
                <a:solidFill>
                  <a:schemeClr val="tx1"/>
                </a:solidFill>
              </a:rPr>
              <a:t>serial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data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output</a:t>
            </a:r>
            <a:r>
              <a:rPr lang="de-CH" altLang="de-DE" sz="2400" b="0" dirty="0">
                <a:solidFill>
                  <a:schemeClr val="tx1"/>
                </a:solidFill>
              </a:rPr>
              <a:t>, (</a:t>
            </a:r>
            <a:r>
              <a:rPr lang="de-CH" altLang="de-DE" sz="2400" b="0" dirty="0" err="1">
                <a:solidFill>
                  <a:schemeClr val="tx1"/>
                </a:solidFill>
              </a:rPr>
              <a:t>serial</a:t>
            </a:r>
            <a:r>
              <a:rPr lang="de-CH" altLang="de-DE" sz="2400" b="0" dirty="0">
                <a:solidFill>
                  <a:schemeClr val="tx1"/>
                </a:solidFill>
              </a:rPr>
              <a:t>-parallel </a:t>
            </a:r>
            <a:r>
              <a:rPr lang="de-CH" altLang="de-DE" sz="2400" b="0" dirty="0" err="1">
                <a:solidFill>
                  <a:schemeClr val="tx1"/>
                </a:solidFill>
              </a:rPr>
              <a:t>conversion</a:t>
            </a:r>
            <a:endParaRPr lang="de-CH" altLang="de-DE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400" b="0" dirty="0">
                <a:solidFill>
                  <a:schemeClr val="tx1"/>
                </a:solidFill>
              </a:rPr>
              <a:t>Serial </a:t>
            </a:r>
            <a:r>
              <a:rPr lang="de-CH" altLang="de-DE" sz="2400" b="0" dirty="0" err="1">
                <a:solidFill>
                  <a:schemeClr val="tx1"/>
                </a:solidFill>
              </a:rPr>
              <a:t>data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input</a:t>
            </a:r>
            <a:r>
              <a:rPr lang="de-CH" altLang="de-DE" sz="2400" b="0" dirty="0">
                <a:solidFill>
                  <a:schemeClr val="tx1"/>
                </a:solidFill>
              </a:rPr>
              <a:t> / </a:t>
            </a:r>
            <a:r>
              <a:rPr lang="de-CH" altLang="de-DE" sz="2400" b="0" dirty="0" err="1">
                <a:solidFill>
                  <a:schemeClr val="tx1"/>
                </a:solidFill>
              </a:rPr>
              <a:t>serial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data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output</a:t>
            </a:r>
            <a:r>
              <a:rPr lang="de-CH" altLang="de-DE" sz="2400" b="0" dirty="0">
                <a:solidFill>
                  <a:schemeClr val="tx1"/>
                </a:solidFill>
              </a:rPr>
              <a:t>)</a:t>
            </a: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de-CH" altLang="de-DE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400" b="0" dirty="0">
                <a:solidFill>
                  <a:schemeClr val="tx1"/>
                </a:solidFill>
              </a:rPr>
              <a:t>  Fast </a:t>
            </a:r>
            <a:r>
              <a:rPr lang="de-CH" altLang="de-DE" sz="2400" b="0" dirty="0" err="1">
                <a:solidFill>
                  <a:schemeClr val="tx1"/>
                </a:solidFill>
              </a:rPr>
              <a:t>counter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with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few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components</a:t>
            </a:r>
            <a:endParaRPr lang="de-CH" altLang="de-DE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de-CH" altLang="de-DE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400" b="0" dirty="0">
                <a:solidFill>
                  <a:schemeClr val="tx1"/>
                </a:solidFill>
              </a:rPr>
              <a:t>  Generation of </a:t>
            </a:r>
            <a:r>
              <a:rPr lang="de-CH" altLang="de-DE" sz="2400" b="0" dirty="0" err="1">
                <a:solidFill>
                  <a:schemeClr val="tx1"/>
                </a:solidFill>
              </a:rPr>
              <a:t>clock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frequencies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with</a:t>
            </a:r>
            <a:r>
              <a:rPr lang="de-CH" altLang="de-DE" sz="2400" b="0" dirty="0">
                <a:solidFill>
                  <a:schemeClr val="tx1"/>
                </a:solidFill>
              </a:rPr>
              <a:t> different </a:t>
            </a:r>
            <a:r>
              <a:rPr lang="de-CH" altLang="de-DE" sz="2400" b="0" dirty="0" err="1">
                <a:solidFill>
                  <a:schemeClr val="tx1"/>
                </a:solidFill>
              </a:rPr>
              <a:t>phase</a:t>
            </a:r>
            <a:endParaRPr lang="de-CH" altLang="de-DE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de-CH" altLang="de-DE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400" b="0" dirty="0">
                <a:solidFill>
                  <a:schemeClr val="tx1"/>
                </a:solidFill>
              </a:rPr>
              <a:t>  </a:t>
            </a:r>
            <a:r>
              <a:rPr lang="de-CH" altLang="de-DE" sz="2400" b="0" dirty="0" err="1">
                <a:solidFill>
                  <a:schemeClr val="tx1"/>
                </a:solidFill>
              </a:rPr>
              <a:t>Dividing</a:t>
            </a:r>
            <a:r>
              <a:rPr lang="de-CH" altLang="de-DE" sz="2400" b="0" dirty="0">
                <a:solidFill>
                  <a:schemeClr val="tx1"/>
                </a:solidFill>
              </a:rPr>
              <a:t> / </a:t>
            </a:r>
            <a:r>
              <a:rPr lang="de-CH" altLang="de-DE" sz="2400" b="0" dirty="0" err="1">
                <a:solidFill>
                  <a:schemeClr val="tx1"/>
                </a:solidFill>
              </a:rPr>
              <a:t>multiplying</a:t>
            </a:r>
            <a:endParaRPr lang="de-CH" altLang="de-DE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de-CH" altLang="de-DE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400" b="0" dirty="0">
                <a:solidFill>
                  <a:schemeClr val="tx1"/>
                </a:solidFill>
              </a:rPr>
              <a:t>  Generation of </a:t>
            </a:r>
            <a:r>
              <a:rPr lang="de-CH" altLang="de-DE" sz="2400" b="0" dirty="0" err="1">
                <a:solidFill>
                  <a:schemeClr val="tx1"/>
                </a:solidFill>
              </a:rPr>
              <a:t>pseudorandom</a:t>
            </a:r>
            <a:r>
              <a:rPr lang="de-CH" altLang="de-DE" sz="2400" b="0" dirty="0">
                <a:solidFill>
                  <a:schemeClr val="tx1"/>
                </a:solidFill>
              </a:rPr>
              <a:t> </a:t>
            </a:r>
            <a:r>
              <a:rPr lang="de-CH" altLang="de-DE" sz="2400" b="0" dirty="0" err="1">
                <a:solidFill>
                  <a:schemeClr val="tx1"/>
                </a:solidFill>
              </a:rPr>
              <a:t>sequences</a:t>
            </a:r>
            <a:endParaRPr lang="de-CH" altLang="de-DE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8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61D416E8-7EC4-4262-A07B-28C4769ABCEA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23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495550" y="3781425"/>
            <a:ext cx="801688" cy="134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51150" y="3863975"/>
            <a:ext cx="4460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495550" y="3863975"/>
            <a:ext cx="444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673350" y="4621213"/>
            <a:ext cx="7127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3297238" y="4789488"/>
            <a:ext cx="3556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3297238" y="4032250"/>
            <a:ext cx="3556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2495550" y="4284663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 flipH="1">
            <a:off x="2495550" y="4452938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2227263" y="4452938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>
            <a:off x="2227263" y="4032250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4276725" y="3781425"/>
            <a:ext cx="803275" cy="134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5134" name="Text Box 14"/>
          <p:cNvSpPr txBox="1">
            <a:spLocks noChangeArrowheads="1"/>
          </p:cNvSpPr>
          <p:nvPr/>
        </p:nvSpPr>
        <p:spPr bwMode="auto">
          <a:xfrm>
            <a:off x="4633913" y="3863975"/>
            <a:ext cx="4460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4276725" y="3863975"/>
            <a:ext cx="4460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4456113" y="4621213"/>
            <a:ext cx="71278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>
            <a:off x="5080000" y="4789488"/>
            <a:ext cx="3556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5080000" y="4032250"/>
            <a:ext cx="3556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39" name="Line 19"/>
          <p:cNvSpPr>
            <a:spLocks noChangeShapeType="1"/>
          </p:cNvSpPr>
          <p:nvPr/>
        </p:nvSpPr>
        <p:spPr bwMode="auto">
          <a:xfrm>
            <a:off x="4276725" y="4284663"/>
            <a:ext cx="268288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 flipH="1">
            <a:off x="4276725" y="4452938"/>
            <a:ext cx="268288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>
            <a:off x="4010025" y="4452938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4010025" y="4032250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 flipH="1">
            <a:off x="3297238" y="4032250"/>
            <a:ext cx="9794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3563938" y="3697288"/>
            <a:ext cx="8032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5145" name="Text Box 25"/>
          <p:cNvSpPr txBox="1">
            <a:spLocks noChangeArrowheads="1"/>
          </p:cNvSpPr>
          <p:nvPr/>
        </p:nvSpPr>
        <p:spPr bwMode="auto">
          <a:xfrm>
            <a:off x="3030538" y="2771775"/>
            <a:ext cx="12461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Q0</a:t>
            </a:r>
          </a:p>
        </p:txBody>
      </p:sp>
      <p:grpSp>
        <p:nvGrpSpPr>
          <p:cNvPr id="5146" name="Group 26"/>
          <p:cNvGrpSpPr>
            <a:grpSpLocks/>
          </p:cNvGrpSpPr>
          <p:nvPr/>
        </p:nvGrpSpPr>
        <p:grpSpPr bwMode="auto">
          <a:xfrm>
            <a:off x="4010025" y="4452938"/>
            <a:ext cx="266700" cy="1008062"/>
            <a:chOff x="2208" y="2112"/>
            <a:chExt cx="144" cy="576"/>
          </a:xfrm>
        </p:grpSpPr>
        <p:sp>
          <p:nvSpPr>
            <p:cNvPr id="5201" name="Line 27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202" name="Line 28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5147" name="Rectangle 29"/>
          <p:cNvSpPr>
            <a:spLocks noChangeArrowheads="1"/>
          </p:cNvSpPr>
          <p:nvPr/>
        </p:nvSpPr>
        <p:spPr bwMode="auto">
          <a:xfrm>
            <a:off x="6148388" y="3781425"/>
            <a:ext cx="801687" cy="134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5148" name="Text Box 30"/>
          <p:cNvSpPr txBox="1">
            <a:spLocks noChangeArrowheads="1"/>
          </p:cNvSpPr>
          <p:nvPr/>
        </p:nvSpPr>
        <p:spPr bwMode="auto">
          <a:xfrm>
            <a:off x="6505575" y="3863975"/>
            <a:ext cx="444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149" name="Text Box 31"/>
          <p:cNvSpPr txBox="1">
            <a:spLocks noChangeArrowheads="1"/>
          </p:cNvSpPr>
          <p:nvPr/>
        </p:nvSpPr>
        <p:spPr bwMode="auto">
          <a:xfrm>
            <a:off x="6148388" y="3863975"/>
            <a:ext cx="4460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150" name="Text Box 32"/>
          <p:cNvSpPr txBox="1">
            <a:spLocks noChangeArrowheads="1"/>
          </p:cNvSpPr>
          <p:nvPr/>
        </p:nvSpPr>
        <p:spPr bwMode="auto">
          <a:xfrm>
            <a:off x="6326188" y="4621213"/>
            <a:ext cx="7143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5151" name="Line 33"/>
          <p:cNvSpPr>
            <a:spLocks noChangeShapeType="1"/>
          </p:cNvSpPr>
          <p:nvPr/>
        </p:nvSpPr>
        <p:spPr bwMode="auto">
          <a:xfrm>
            <a:off x="6950075" y="4789488"/>
            <a:ext cx="357188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52" name="Line 34"/>
          <p:cNvSpPr>
            <a:spLocks noChangeShapeType="1"/>
          </p:cNvSpPr>
          <p:nvPr/>
        </p:nvSpPr>
        <p:spPr bwMode="auto">
          <a:xfrm>
            <a:off x="6950075" y="4032250"/>
            <a:ext cx="357188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53" name="Line 35"/>
          <p:cNvSpPr>
            <a:spLocks noChangeShapeType="1"/>
          </p:cNvSpPr>
          <p:nvPr/>
        </p:nvSpPr>
        <p:spPr bwMode="auto">
          <a:xfrm>
            <a:off x="6148388" y="4284663"/>
            <a:ext cx="268287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54" name="Line 36"/>
          <p:cNvSpPr>
            <a:spLocks noChangeShapeType="1"/>
          </p:cNvSpPr>
          <p:nvPr/>
        </p:nvSpPr>
        <p:spPr bwMode="auto">
          <a:xfrm flipH="1">
            <a:off x="6148388" y="4452938"/>
            <a:ext cx="268287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55" name="Line 37"/>
          <p:cNvSpPr>
            <a:spLocks noChangeShapeType="1"/>
          </p:cNvSpPr>
          <p:nvPr/>
        </p:nvSpPr>
        <p:spPr bwMode="auto">
          <a:xfrm>
            <a:off x="5881688" y="4452938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56" name="Line 38"/>
          <p:cNvSpPr>
            <a:spLocks noChangeShapeType="1"/>
          </p:cNvSpPr>
          <p:nvPr/>
        </p:nvSpPr>
        <p:spPr bwMode="auto">
          <a:xfrm>
            <a:off x="5881688" y="4032250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57" name="Line 39"/>
          <p:cNvSpPr>
            <a:spLocks noChangeShapeType="1"/>
          </p:cNvSpPr>
          <p:nvPr/>
        </p:nvSpPr>
        <p:spPr bwMode="auto">
          <a:xfrm flipH="1">
            <a:off x="1514475" y="5461000"/>
            <a:ext cx="61483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58" name="Text Box 40"/>
          <p:cNvSpPr txBox="1">
            <a:spLocks noChangeArrowheads="1"/>
          </p:cNvSpPr>
          <p:nvPr/>
        </p:nvSpPr>
        <p:spPr bwMode="auto">
          <a:xfrm>
            <a:off x="5257800" y="3697288"/>
            <a:ext cx="12477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5159" name="Text Box 41"/>
          <p:cNvSpPr txBox="1">
            <a:spLocks noChangeArrowheads="1"/>
          </p:cNvSpPr>
          <p:nvPr/>
        </p:nvSpPr>
        <p:spPr bwMode="auto">
          <a:xfrm>
            <a:off x="5346700" y="2771775"/>
            <a:ext cx="6238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Q1</a:t>
            </a:r>
          </a:p>
        </p:txBody>
      </p:sp>
      <p:sp>
        <p:nvSpPr>
          <p:cNvPr id="5160" name="Text Box 42"/>
          <p:cNvSpPr txBox="1">
            <a:spLocks noChangeArrowheads="1"/>
          </p:cNvSpPr>
          <p:nvPr/>
        </p:nvSpPr>
        <p:spPr bwMode="auto">
          <a:xfrm>
            <a:off x="1069975" y="3529013"/>
            <a:ext cx="12461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rgbClr val="FF0000"/>
                </a:solidFill>
              </a:rPr>
              <a:t>IN</a:t>
            </a:r>
          </a:p>
        </p:txBody>
      </p:sp>
      <p:sp>
        <p:nvSpPr>
          <p:cNvPr id="5161" name="Text Box 43"/>
          <p:cNvSpPr txBox="1">
            <a:spLocks noChangeArrowheads="1"/>
          </p:cNvSpPr>
          <p:nvPr/>
        </p:nvSpPr>
        <p:spPr bwMode="auto">
          <a:xfrm>
            <a:off x="2316163" y="3360738"/>
            <a:ext cx="1247775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FF0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5162" name="Text Box 44"/>
          <p:cNvSpPr txBox="1">
            <a:spLocks noChangeArrowheads="1"/>
          </p:cNvSpPr>
          <p:nvPr/>
        </p:nvSpPr>
        <p:spPr bwMode="auto">
          <a:xfrm>
            <a:off x="4010025" y="3360738"/>
            <a:ext cx="1247775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FF1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5163" name="Text Box 45"/>
          <p:cNvSpPr txBox="1">
            <a:spLocks noChangeArrowheads="1"/>
          </p:cNvSpPr>
          <p:nvPr/>
        </p:nvSpPr>
        <p:spPr bwMode="auto">
          <a:xfrm>
            <a:off x="5970588" y="3360738"/>
            <a:ext cx="1247775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FF2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5164" name="Text Box 46"/>
          <p:cNvSpPr txBox="1">
            <a:spLocks noChangeArrowheads="1"/>
          </p:cNvSpPr>
          <p:nvPr/>
        </p:nvSpPr>
        <p:spPr bwMode="auto">
          <a:xfrm>
            <a:off x="1158875" y="4956175"/>
            <a:ext cx="8905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CLK</a:t>
            </a:r>
          </a:p>
        </p:txBody>
      </p:sp>
      <p:sp>
        <p:nvSpPr>
          <p:cNvPr id="5165" name="Line 47"/>
          <p:cNvSpPr>
            <a:spLocks noChangeShapeType="1"/>
          </p:cNvSpPr>
          <p:nvPr/>
        </p:nvSpPr>
        <p:spPr bwMode="auto">
          <a:xfrm flipH="1">
            <a:off x="6950075" y="4032250"/>
            <a:ext cx="981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66" name="Line 48"/>
          <p:cNvSpPr>
            <a:spLocks noChangeShapeType="1"/>
          </p:cNvSpPr>
          <p:nvPr/>
        </p:nvSpPr>
        <p:spPr bwMode="auto">
          <a:xfrm flipH="1">
            <a:off x="5080000" y="4032250"/>
            <a:ext cx="9794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67" name="Rectangle 49"/>
          <p:cNvSpPr>
            <a:spLocks noChangeArrowheads="1"/>
          </p:cNvSpPr>
          <p:nvPr/>
        </p:nvSpPr>
        <p:spPr bwMode="auto">
          <a:xfrm>
            <a:off x="7931150" y="3781425"/>
            <a:ext cx="801688" cy="134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5168" name="Text Box 50"/>
          <p:cNvSpPr txBox="1">
            <a:spLocks noChangeArrowheads="1"/>
          </p:cNvSpPr>
          <p:nvPr/>
        </p:nvSpPr>
        <p:spPr bwMode="auto">
          <a:xfrm>
            <a:off x="8286750" y="3863975"/>
            <a:ext cx="4460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169" name="Text Box 51"/>
          <p:cNvSpPr txBox="1">
            <a:spLocks noChangeArrowheads="1"/>
          </p:cNvSpPr>
          <p:nvPr/>
        </p:nvSpPr>
        <p:spPr bwMode="auto">
          <a:xfrm>
            <a:off x="7931150" y="3863975"/>
            <a:ext cx="4460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170" name="Text Box 52"/>
          <p:cNvSpPr txBox="1">
            <a:spLocks noChangeArrowheads="1"/>
          </p:cNvSpPr>
          <p:nvPr/>
        </p:nvSpPr>
        <p:spPr bwMode="auto">
          <a:xfrm>
            <a:off x="8108950" y="4621213"/>
            <a:ext cx="7127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5171" name="Line 53"/>
          <p:cNvSpPr>
            <a:spLocks noChangeShapeType="1"/>
          </p:cNvSpPr>
          <p:nvPr/>
        </p:nvSpPr>
        <p:spPr bwMode="auto">
          <a:xfrm>
            <a:off x="8732838" y="4789488"/>
            <a:ext cx="3571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72" name="Line 54"/>
          <p:cNvSpPr>
            <a:spLocks noChangeShapeType="1"/>
          </p:cNvSpPr>
          <p:nvPr/>
        </p:nvSpPr>
        <p:spPr bwMode="auto">
          <a:xfrm>
            <a:off x="8732838" y="4032250"/>
            <a:ext cx="3571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73" name="Line 55"/>
          <p:cNvSpPr>
            <a:spLocks noChangeShapeType="1"/>
          </p:cNvSpPr>
          <p:nvPr/>
        </p:nvSpPr>
        <p:spPr bwMode="auto">
          <a:xfrm>
            <a:off x="7931150" y="4284663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74" name="Line 56"/>
          <p:cNvSpPr>
            <a:spLocks noChangeShapeType="1"/>
          </p:cNvSpPr>
          <p:nvPr/>
        </p:nvSpPr>
        <p:spPr bwMode="auto">
          <a:xfrm flipH="1">
            <a:off x="7931150" y="4452938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75" name="Line 57"/>
          <p:cNvSpPr>
            <a:spLocks noChangeShapeType="1"/>
          </p:cNvSpPr>
          <p:nvPr/>
        </p:nvSpPr>
        <p:spPr bwMode="auto">
          <a:xfrm>
            <a:off x="7662863" y="4452938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76" name="Line 58"/>
          <p:cNvSpPr>
            <a:spLocks noChangeShapeType="1"/>
          </p:cNvSpPr>
          <p:nvPr/>
        </p:nvSpPr>
        <p:spPr bwMode="auto">
          <a:xfrm>
            <a:off x="7662863" y="4032250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77" name="Text Box 59"/>
          <p:cNvSpPr txBox="1">
            <a:spLocks noChangeArrowheads="1"/>
          </p:cNvSpPr>
          <p:nvPr/>
        </p:nvSpPr>
        <p:spPr bwMode="auto">
          <a:xfrm>
            <a:off x="7040563" y="2771775"/>
            <a:ext cx="7127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Q2</a:t>
            </a:r>
          </a:p>
        </p:txBody>
      </p:sp>
      <p:sp>
        <p:nvSpPr>
          <p:cNvPr id="5178" name="Text Box 60"/>
          <p:cNvSpPr txBox="1">
            <a:spLocks noChangeArrowheads="1"/>
          </p:cNvSpPr>
          <p:nvPr/>
        </p:nvSpPr>
        <p:spPr bwMode="auto">
          <a:xfrm>
            <a:off x="7753350" y="3360738"/>
            <a:ext cx="1246188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FF3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grpSp>
        <p:nvGrpSpPr>
          <p:cNvPr id="5179" name="Group 61"/>
          <p:cNvGrpSpPr>
            <a:grpSpLocks/>
          </p:cNvGrpSpPr>
          <p:nvPr/>
        </p:nvGrpSpPr>
        <p:grpSpPr bwMode="auto">
          <a:xfrm>
            <a:off x="2227263" y="4452938"/>
            <a:ext cx="268287" cy="1008062"/>
            <a:chOff x="2208" y="2112"/>
            <a:chExt cx="144" cy="576"/>
          </a:xfrm>
        </p:grpSpPr>
        <p:sp>
          <p:nvSpPr>
            <p:cNvPr id="5199" name="Line 62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200" name="Line 63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5180" name="Group 64"/>
          <p:cNvGrpSpPr>
            <a:grpSpLocks/>
          </p:cNvGrpSpPr>
          <p:nvPr/>
        </p:nvGrpSpPr>
        <p:grpSpPr bwMode="auto">
          <a:xfrm>
            <a:off x="5881688" y="4452938"/>
            <a:ext cx="266700" cy="1008062"/>
            <a:chOff x="2208" y="2112"/>
            <a:chExt cx="144" cy="576"/>
          </a:xfrm>
        </p:grpSpPr>
        <p:sp>
          <p:nvSpPr>
            <p:cNvPr id="5197" name="Line 65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198" name="Line 66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5181" name="Group 67"/>
          <p:cNvGrpSpPr>
            <a:grpSpLocks/>
          </p:cNvGrpSpPr>
          <p:nvPr/>
        </p:nvGrpSpPr>
        <p:grpSpPr bwMode="auto">
          <a:xfrm>
            <a:off x="7662863" y="4452938"/>
            <a:ext cx="268287" cy="1008062"/>
            <a:chOff x="2208" y="2112"/>
            <a:chExt cx="144" cy="576"/>
          </a:xfrm>
        </p:grpSpPr>
        <p:sp>
          <p:nvSpPr>
            <p:cNvPr id="5195" name="Line 68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5196" name="Line 69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5182" name="Text Box 70"/>
          <p:cNvSpPr txBox="1">
            <a:spLocks noChangeArrowheads="1"/>
          </p:cNvSpPr>
          <p:nvPr/>
        </p:nvSpPr>
        <p:spPr bwMode="auto">
          <a:xfrm>
            <a:off x="7307263" y="3697288"/>
            <a:ext cx="71278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183" name="Text Box 71"/>
          <p:cNvSpPr txBox="1">
            <a:spLocks noChangeArrowheads="1"/>
          </p:cNvSpPr>
          <p:nvPr/>
        </p:nvSpPr>
        <p:spPr bwMode="auto">
          <a:xfrm>
            <a:off x="8999538" y="2771775"/>
            <a:ext cx="7143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Q3</a:t>
            </a:r>
          </a:p>
        </p:txBody>
      </p:sp>
      <p:sp>
        <p:nvSpPr>
          <p:cNvPr id="5184" name="Line 72"/>
          <p:cNvSpPr>
            <a:spLocks noChangeShapeType="1"/>
          </p:cNvSpPr>
          <p:nvPr/>
        </p:nvSpPr>
        <p:spPr bwMode="auto">
          <a:xfrm flipH="1">
            <a:off x="8732838" y="4032250"/>
            <a:ext cx="6238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85" name="Line 73"/>
          <p:cNvSpPr>
            <a:spLocks noChangeShapeType="1"/>
          </p:cNvSpPr>
          <p:nvPr/>
        </p:nvSpPr>
        <p:spPr bwMode="auto">
          <a:xfrm flipV="1">
            <a:off x="9356725" y="3360738"/>
            <a:ext cx="0" cy="671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86" name="Line 74"/>
          <p:cNvSpPr>
            <a:spLocks noChangeShapeType="1"/>
          </p:cNvSpPr>
          <p:nvPr/>
        </p:nvSpPr>
        <p:spPr bwMode="auto">
          <a:xfrm flipV="1">
            <a:off x="7396163" y="3360738"/>
            <a:ext cx="0" cy="671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87" name="Line 75"/>
          <p:cNvSpPr>
            <a:spLocks noChangeShapeType="1"/>
          </p:cNvSpPr>
          <p:nvPr/>
        </p:nvSpPr>
        <p:spPr bwMode="auto">
          <a:xfrm flipV="1">
            <a:off x="5613400" y="3360738"/>
            <a:ext cx="0" cy="671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88" name="Line 76"/>
          <p:cNvSpPr>
            <a:spLocks noChangeShapeType="1"/>
          </p:cNvSpPr>
          <p:nvPr/>
        </p:nvSpPr>
        <p:spPr bwMode="auto">
          <a:xfrm flipV="1">
            <a:off x="3652838" y="3360738"/>
            <a:ext cx="0" cy="671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89" name="Line 77"/>
          <p:cNvSpPr>
            <a:spLocks noChangeShapeType="1"/>
          </p:cNvSpPr>
          <p:nvPr/>
        </p:nvSpPr>
        <p:spPr bwMode="auto">
          <a:xfrm flipH="1">
            <a:off x="1514475" y="4032250"/>
            <a:ext cx="981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5190" name="Oval 78"/>
          <p:cNvSpPr>
            <a:spLocks noChangeArrowheads="1"/>
          </p:cNvSpPr>
          <p:nvPr/>
        </p:nvSpPr>
        <p:spPr bwMode="auto">
          <a:xfrm>
            <a:off x="3563938" y="3192463"/>
            <a:ext cx="179387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5191" name="Oval 79"/>
          <p:cNvSpPr>
            <a:spLocks noChangeArrowheads="1"/>
          </p:cNvSpPr>
          <p:nvPr/>
        </p:nvSpPr>
        <p:spPr bwMode="auto">
          <a:xfrm>
            <a:off x="9267825" y="3192463"/>
            <a:ext cx="177800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5192" name="Oval 80"/>
          <p:cNvSpPr>
            <a:spLocks noChangeArrowheads="1"/>
          </p:cNvSpPr>
          <p:nvPr/>
        </p:nvSpPr>
        <p:spPr bwMode="auto">
          <a:xfrm>
            <a:off x="7307263" y="3192463"/>
            <a:ext cx="177800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5193" name="Oval 81"/>
          <p:cNvSpPr>
            <a:spLocks noChangeArrowheads="1"/>
          </p:cNvSpPr>
          <p:nvPr/>
        </p:nvSpPr>
        <p:spPr bwMode="auto">
          <a:xfrm>
            <a:off x="5524500" y="3192463"/>
            <a:ext cx="179388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5194" name="Rectangle 82"/>
          <p:cNvSpPr>
            <a:spLocks noGrp="1" noChangeArrowheads="1"/>
          </p:cNvSpPr>
          <p:nvPr>
            <p:ph type="title"/>
          </p:nvPr>
        </p:nvSpPr>
        <p:spPr>
          <a:xfrm>
            <a:off x="966788" y="628650"/>
            <a:ext cx="8129587" cy="709613"/>
          </a:xfrm>
        </p:spPr>
        <p:txBody>
          <a:bodyPr/>
          <a:lstStyle/>
          <a:p>
            <a:pPr eaLnBrk="1" hangingPunct="1"/>
            <a:r>
              <a:rPr lang="de-CH" altLang="de-DE" sz="3200" dirty="0" smtClean="0">
                <a:solidFill>
                  <a:srgbClr val="0064BA"/>
                </a:solidFill>
              </a:rPr>
              <a:t>Basic </a:t>
            </a:r>
            <a:r>
              <a:rPr lang="de-CH" altLang="de-DE" sz="3200" dirty="0" err="1" smtClean="0">
                <a:solidFill>
                  <a:srgbClr val="0064BA"/>
                </a:solidFill>
              </a:rPr>
              <a:t>Structure</a:t>
            </a:r>
            <a:r>
              <a:rPr lang="de-CH" altLang="de-DE" sz="3200" dirty="0" smtClean="0">
                <a:solidFill>
                  <a:srgbClr val="0064BA"/>
                </a:solidFill>
              </a:rPr>
              <a:t> of </a:t>
            </a:r>
            <a:r>
              <a:rPr lang="de-CH" altLang="de-DE" sz="3200" dirty="0" err="1" smtClean="0">
                <a:solidFill>
                  <a:srgbClr val="0064BA"/>
                </a:solidFill>
              </a:rPr>
              <a:t>Shiftregister</a:t>
            </a:r>
            <a:endParaRPr lang="en-US" altLang="de-DE" sz="3200" dirty="0" smtClean="0">
              <a:solidFill>
                <a:srgbClr val="0064BA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865244" y="2241520"/>
            <a:ext cx="982961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MSB</a:t>
            </a:r>
            <a:endParaRPr lang="de-CH" dirty="0"/>
          </a:p>
        </p:txBody>
      </p:sp>
      <p:sp>
        <p:nvSpPr>
          <p:cNvPr id="84" name="Textfeld 83"/>
          <p:cNvSpPr txBox="1"/>
          <p:nvPr/>
        </p:nvSpPr>
        <p:spPr>
          <a:xfrm>
            <a:off x="3251844" y="2241520"/>
            <a:ext cx="902811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L</a:t>
            </a:r>
            <a:r>
              <a:rPr lang="de-CH" dirty="0" smtClean="0"/>
              <a:t>SB</a:t>
            </a:r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901545" y="1135866"/>
            <a:ext cx="7335663" cy="470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0" dirty="0" err="1" smtClean="0">
                <a:solidFill>
                  <a:srgbClr val="0070C0"/>
                </a:solidFill>
              </a:rPr>
              <a:t>Example</a:t>
            </a:r>
            <a:r>
              <a:rPr lang="de-CH" sz="2400" b="0" dirty="0" smtClean="0">
                <a:solidFill>
                  <a:srgbClr val="0070C0"/>
                </a:solidFill>
              </a:rPr>
              <a:t> </a:t>
            </a:r>
            <a:r>
              <a:rPr lang="de-CH" sz="2400" b="0" dirty="0" err="1" smtClean="0">
                <a:solidFill>
                  <a:srgbClr val="0070C0"/>
                </a:solidFill>
              </a:rPr>
              <a:t>with</a:t>
            </a:r>
            <a:r>
              <a:rPr lang="de-CH" sz="2400" b="0" dirty="0" smtClean="0">
                <a:solidFill>
                  <a:srgbClr val="0070C0"/>
                </a:solidFill>
              </a:rPr>
              <a:t> </a:t>
            </a:r>
            <a:r>
              <a:rPr lang="de-CH" sz="2400" b="0" dirty="0" err="1" smtClean="0">
                <a:solidFill>
                  <a:srgbClr val="0070C0"/>
                </a:solidFill>
              </a:rPr>
              <a:t>shift</a:t>
            </a:r>
            <a:r>
              <a:rPr lang="de-CH" sz="2400" b="0" dirty="0" smtClean="0">
                <a:solidFill>
                  <a:srgbClr val="0070C0"/>
                </a:solidFill>
              </a:rPr>
              <a:t> </a:t>
            </a:r>
            <a:r>
              <a:rPr lang="de-CH" sz="2400" b="0" dirty="0" err="1" smtClean="0">
                <a:solidFill>
                  <a:srgbClr val="0070C0"/>
                </a:solidFill>
              </a:rPr>
              <a:t>direction</a:t>
            </a:r>
            <a:r>
              <a:rPr lang="de-CH" sz="2400" b="0" dirty="0" smtClean="0">
                <a:solidFill>
                  <a:srgbClr val="0070C0"/>
                </a:solidFill>
              </a:rPr>
              <a:t>  </a:t>
            </a:r>
            <a:r>
              <a:rPr lang="de-CH" sz="2400" b="0" dirty="0" err="1" smtClean="0">
                <a:solidFill>
                  <a:srgbClr val="0070C0"/>
                </a:solidFill>
              </a:rPr>
              <a:t>from</a:t>
            </a:r>
            <a:r>
              <a:rPr lang="de-CH" sz="2400" b="0" dirty="0" smtClean="0">
                <a:solidFill>
                  <a:srgbClr val="0070C0"/>
                </a:solidFill>
              </a:rPr>
              <a:t> </a:t>
            </a:r>
            <a:r>
              <a:rPr lang="de-CH" sz="2400" dirty="0" smtClean="0">
                <a:solidFill>
                  <a:srgbClr val="0070C0"/>
                </a:solidFill>
              </a:rPr>
              <a:t>LSB</a:t>
            </a:r>
            <a:r>
              <a:rPr lang="de-CH" sz="2400" b="0" dirty="0" smtClean="0">
                <a:solidFill>
                  <a:srgbClr val="0070C0"/>
                </a:solidFill>
              </a:rPr>
              <a:t> </a:t>
            </a:r>
            <a:r>
              <a:rPr lang="de-CH" sz="2400" b="0" dirty="0" err="1" smtClean="0">
                <a:solidFill>
                  <a:srgbClr val="0070C0"/>
                </a:solidFill>
              </a:rPr>
              <a:t>towards</a:t>
            </a:r>
            <a:r>
              <a:rPr lang="de-CH" sz="2400" b="0" dirty="0" smtClean="0">
                <a:solidFill>
                  <a:srgbClr val="0070C0"/>
                </a:solidFill>
              </a:rPr>
              <a:t> </a:t>
            </a:r>
            <a:r>
              <a:rPr lang="de-CH" sz="2400" dirty="0" smtClean="0">
                <a:solidFill>
                  <a:srgbClr val="0070C0"/>
                </a:solidFill>
              </a:rPr>
              <a:t>MSB</a:t>
            </a:r>
            <a:endParaRPr lang="de-CH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49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05B56153-C261-4C0D-B446-F28627413E1F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24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96900" y="455613"/>
            <a:ext cx="9090025" cy="1260475"/>
          </a:xfrm>
        </p:spPr>
        <p:txBody>
          <a:bodyPr/>
          <a:lstStyle/>
          <a:p>
            <a:pPr eaLnBrk="1" hangingPunct="1"/>
            <a:r>
              <a:rPr lang="de-CH" altLang="de-DE" dirty="0" smtClean="0"/>
              <a:t>IEC Symbol </a:t>
            </a:r>
            <a:r>
              <a:rPr lang="de-CH" altLang="de-DE" dirty="0" err="1" smtClean="0"/>
              <a:t>for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Shiftregister</a:t>
            </a:r>
            <a:endParaRPr lang="de-CH" altLang="de-DE" dirty="0" smtClean="0"/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4633913" y="2855913"/>
            <a:ext cx="1425575" cy="3365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 flipV="1">
            <a:off x="4900613" y="2605088"/>
            <a:ext cx="0" cy="250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198" name="Line 5"/>
          <p:cNvSpPr>
            <a:spLocks noChangeShapeType="1"/>
          </p:cNvSpPr>
          <p:nvPr/>
        </p:nvSpPr>
        <p:spPr bwMode="auto">
          <a:xfrm flipV="1">
            <a:off x="5792788" y="2605088"/>
            <a:ext cx="0" cy="250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199" name="Line 6"/>
          <p:cNvSpPr>
            <a:spLocks noChangeShapeType="1"/>
          </p:cNvSpPr>
          <p:nvPr/>
        </p:nvSpPr>
        <p:spPr bwMode="auto">
          <a:xfrm flipH="1">
            <a:off x="4633913" y="2605088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00" name="Line 7"/>
          <p:cNvSpPr>
            <a:spLocks noChangeShapeType="1"/>
          </p:cNvSpPr>
          <p:nvPr/>
        </p:nvSpPr>
        <p:spPr bwMode="auto">
          <a:xfrm flipV="1">
            <a:off x="4633913" y="1512888"/>
            <a:ext cx="0" cy="1092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01" name="Line 8"/>
          <p:cNvSpPr>
            <a:spLocks noChangeShapeType="1"/>
          </p:cNvSpPr>
          <p:nvPr/>
        </p:nvSpPr>
        <p:spPr bwMode="auto">
          <a:xfrm flipV="1">
            <a:off x="6059488" y="1512888"/>
            <a:ext cx="0" cy="1092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02" name="Line 9"/>
          <p:cNvSpPr>
            <a:spLocks noChangeShapeType="1"/>
          </p:cNvSpPr>
          <p:nvPr/>
        </p:nvSpPr>
        <p:spPr bwMode="auto">
          <a:xfrm flipH="1">
            <a:off x="5792788" y="2605088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03" name="Line 10"/>
          <p:cNvSpPr>
            <a:spLocks noChangeShapeType="1"/>
          </p:cNvSpPr>
          <p:nvPr/>
        </p:nvSpPr>
        <p:spPr bwMode="auto">
          <a:xfrm>
            <a:off x="4633913" y="1512888"/>
            <a:ext cx="14255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04" name="Line 11"/>
          <p:cNvSpPr>
            <a:spLocks noChangeShapeType="1"/>
          </p:cNvSpPr>
          <p:nvPr/>
        </p:nvSpPr>
        <p:spPr bwMode="auto">
          <a:xfrm>
            <a:off x="4633913" y="2016125"/>
            <a:ext cx="266700" cy="168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05" name="Line 12"/>
          <p:cNvSpPr>
            <a:spLocks noChangeShapeType="1"/>
          </p:cNvSpPr>
          <p:nvPr/>
        </p:nvSpPr>
        <p:spPr bwMode="auto">
          <a:xfrm flipH="1">
            <a:off x="4633913" y="2184400"/>
            <a:ext cx="266700" cy="168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06" name="Line 13"/>
          <p:cNvSpPr>
            <a:spLocks noChangeShapeType="1"/>
          </p:cNvSpPr>
          <p:nvPr/>
        </p:nvSpPr>
        <p:spPr bwMode="auto">
          <a:xfrm flipH="1">
            <a:off x="4187825" y="2184400"/>
            <a:ext cx="446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07" name="Text Box 14"/>
          <p:cNvSpPr txBox="1">
            <a:spLocks noChangeArrowheads="1"/>
          </p:cNvSpPr>
          <p:nvPr/>
        </p:nvSpPr>
        <p:spPr bwMode="auto">
          <a:xfrm>
            <a:off x="3475038" y="1931988"/>
            <a:ext cx="735012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CLK</a:t>
            </a:r>
          </a:p>
        </p:txBody>
      </p:sp>
      <p:sp>
        <p:nvSpPr>
          <p:cNvPr id="8208" name="Rectangle 15"/>
          <p:cNvSpPr>
            <a:spLocks noChangeArrowheads="1"/>
          </p:cNvSpPr>
          <p:nvPr/>
        </p:nvSpPr>
        <p:spPr bwMode="auto">
          <a:xfrm>
            <a:off x="4633913" y="3192463"/>
            <a:ext cx="1425575" cy="3365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09" name="Rectangle 16"/>
          <p:cNvSpPr>
            <a:spLocks noChangeArrowheads="1"/>
          </p:cNvSpPr>
          <p:nvPr/>
        </p:nvSpPr>
        <p:spPr bwMode="auto">
          <a:xfrm>
            <a:off x="4633913" y="3529013"/>
            <a:ext cx="1425575" cy="3349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10" name="Rectangle 17"/>
          <p:cNvSpPr>
            <a:spLocks noChangeArrowheads="1"/>
          </p:cNvSpPr>
          <p:nvPr/>
        </p:nvSpPr>
        <p:spPr bwMode="auto">
          <a:xfrm>
            <a:off x="4633913" y="3863975"/>
            <a:ext cx="1425575" cy="3365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11" name="Line 18"/>
          <p:cNvSpPr>
            <a:spLocks noChangeShapeType="1"/>
          </p:cNvSpPr>
          <p:nvPr/>
        </p:nvSpPr>
        <p:spPr bwMode="auto">
          <a:xfrm>
            <a:off x="6059488" y="3024188"/>
            <a:ext cx="357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12" name="Line 19"/>
          <p:cNvSpPr>
            <a:spLocks noChangeShapeType="1"/>
          </p:cNvSpPr>
          <p:nvPr/>
        </p:nvSpPr>
        <p:spPr bwMode="auto">
          <a:xfrm>
            <a:off x="6059488" y="3360738"/>
            <a:ext cx="357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13" name="Line 20"/>
          <p:cNvSpPr>
            <a:spLocks noChangeShapeType="1"/>
          </p:cNvSpPr>
          <p:nvPr/>
        </p:nvSpPr>
        <p:spPr bwMode="auto">
          <a:xfrm>
            <a:off x="6059488" y="3697288"/>
            <a:ext cx="357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14" name="Line 21"/>
          <p:cNvSpPr>
            <a:spLocks noChangeShapeType="1"/>
          </p:cNvSpPr>
          <p:nvPr/>
        </p:nvSpPr>
        <p:spPr bwMode="auto">
          <a:xfrm>
            <a:off x="6059488" y="4032250"/>
            <a:ext cx="357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15" name="Line 22"/>
          <p:cNvSpPr>
            <a:spLocks noChangeShapeType="1"/>
          </p:cNvSpPr>
          <p:nvPr/>
        </p:nvSpPr>
        <p:spPr bwMode="auto">
          <a:xfrm>
            <a:off x="4276725" y="3024188"/>
            <a:ext cx="3571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6215063" y="2689225"/>
            <a:ext cx="5715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Q0</a:t>
            </a: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215063" y="3024188"/>
            <a:ext cx="5715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Q1</a:t>
            </a: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6215063" y="3360738"/>
            <a:ext cx="5715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Q2</a:t>
            </a:r>
          </a:p>
        </p:txBody>
      </p:sp>
      <p:sp>
        <p:nvSpPr>
          <p:cNvPr id="8219" name="Text Box 26"/>
          <p:cNvSpPr txBox="1">
            <a:spLocks noChangeArrowheads="1"/>
          </p:cNvSpPr>
          <p:nvPr/>
        </p:nvSpPr>
        <p:spPr bwMode="auto">
          <a:xfrm>
            <a:off x="6215063" y="3697288"/>
            <a:ext cx="5715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Q3</a:t>
            </a:r>
          </a:p>
        </p:txBody>
      </p:sp>
      <p:sp>
        <p:nvSpPr>
          <p:cNvPr id="8220" name="Text Box 27"/>
          <p:cNvSpPr txBox="1">
            <a:spLocks noChangeArrowheads="1"/>
          </p:cNvSpPr>
          <p:nvPr/>
        </p:nvSpPr>
        <p:spPr bwMode="auto">
          <a:xfrm>
            <a:off x="3802063" y="2605088"/>
            <a:ext cx="4826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8221" name="Text Box 28"/>
          <p:cNvSpPr txBox="1">
            <a:spLocks noChangeArrowheads="1"/>
          </p:cNvSpPr>
          <p:nvPr/>
        </p:nvSpPr>
        <p:spPr bwMode="auto">
          <a:xfrm>
            <a:off x="4900613" y="1512888"/>
            <a:ext cx="9429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SRG4</a:t>
            </a:r>
          </a:p>
        </p:txBody>
      </p:sp>
      <p:sp>
        <p:nvSpPr>
          <p:cNvPr id="8222" name="Text Box 29"/>
          <p:cNvSpPr txBox="1">
            <a:spLocks noChangeArrowheads="1"/>
          </p:cNvSpPr>
          <p:nvPr/>
        </p:nvSpPr>
        <p:spPr bwMode="auto">
          <a:xfrm>
            <a:off x="4900613" y="2016125"/>
            <a:ext cx="6318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C1/</a:t>
            </a:r>
          </a:p>
        </p:txBody>
      </p:sp>
      <p:sp>
        <p:nvSpPr>
          <p:cNvPr id="8223" name="Line 30"/>
          <p:cNvSpPr>
            <a:spLocks noChangeShapeType="1"/>
          </p:cNvSpPr>
          <p:nvPr/>
        </p:nvSpPr>
        <p:spPr bwMode="auto">
          <a:xfrm>
            <a:off x="5491163" y="2184400"/>
            <a:ext cx="2682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24" name="Rectangle 31"/>
          <p:cNvSpPr>
            <a:spLocks noChangeArrowheads="1"/>
          </p:cNvSpPr>
          <p:nvPr/>
        </p:nvSpPr>
        <p:spPr bwMode="auto">
          <a:xfrm>
            <a:off x="2316163" y="5376863"/>
            <a:ext cx="803275" cy="1344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25" name="Text Box 32"/>
          <p:cNvSpPr txBox="1">
            <a:spLocks noChangeArrowheads="1"/>
          </p:cNvSpPr>
          <p:nvPr/>
        </p:nvSpPr>
        <p:spPr bwMode="auto">
          <a:xfrm>
            <a:off x="2673350" y="5461000"/>
            <a:ext cx="4460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226" name="Text Box 33"/>
          <p:cNvSpPr txBox="1">
            <a:spLocks noChangeArrowheads="1"/>
          </p:cNvSpPr>
          <p:nvPr/>
        </p:nvSpPr>
        <p:spPr bwMode="auto">
          <a:xfrm>
            <a:off x="2316163" y="5461000"/>
            <a:ext cx="4460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227" name="Text Box 34"/>
          <p:cNvSpPr txBox="1">
            <a:spLocks noChangeArrowheads="1"/>
          </p:cNvSpPr>
          <p:nvPr/>
        </p:nvSpPr>
        <p:spPr bwMode="auto">
          <a:xfrm>
            <a:off x="2495550" y="6216650"/>
            <a:ext cx="7127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8228" name="Line 35"/>
          <p:cNvSpPr>
            <a:spLocks noChangeShapeType="1"/>
          </p:cNvSpPr>
          <p:nvPr/>
        </p:nvSpPr>
        <p:spPr bwMode="auto">
          <a:xfrm>
            <a:off x="3119438" y="6384925"/>
            <a:ext cx="3556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29" name="Line 36"/>
          <p:cNvSpPr>
            <a:spLocks noChangeShapeType="1"/>
          </p:cNvSpPr>
          <p:nvPr/>
        </p:nvSpPr>
        <p:spPr bwMode="auto">
          <a:xfrm>
            <a:off x="3119438" y="5629275"/>
            <a:ext cx="3556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30" name="Line 37"/>
          <p:cNvSpPr>
            <a:spLocks noChangeShapeType="1"/>
          </p:cNvSpPr>
          <p:nvPr/>
        </p:nvSpPr>
        <p:spPr bwMode="auto">
          <a:xfrm>
            <a:off x="2316163" y="5881688"/>
            <a:ext cx="268287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31" name="Line 38"/>
          <p:cNvSpPr>
            <a:spLocks noChangeShapeType="1"/>
          </p:cNvSpPr>
          <p:nvPr/>
        </p:nvSpPr>
        <p:spPr bwMode="auto">
          <a:xfrm flipH="1">
            <a:off x="2316163" y="6048375"/>
            <a:ext cx="268287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32" name="Line 39"/>
          <p:cNvSpPr>
            <a:spLocks noChangeShapeType="1"/>
          </p:cNvSpPr>
          <p:nvPr/>
        </p:nvSpPr>
        <p:spPr bwMode="auto">
          <a:xfrm>
            <a:off x="2049463" y="6048375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33" name="Line 40"/>
          <p:cNvSpPr>
            <a:spLocks noChangeShapeType="1"/>
          </p:cNvSpPr>
          <p:nvPr/>
        </p:nvSpPr>
        <p:spPr bwMode="auto">
          <a:xfrm>
            <a:off x="2049463" y="5629275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34" name="Rectangle 41"/>
          <p:cNvSpPr>
            <a:spLocks noChangeArrowheads="1"/>
          </p:cNvSpPr>
          <p:nvPr/>
        </p:nvSpPr>
        <p:spPr bwMode="auto">
          <a:xfrm>
            <a:off x="4098925" y="5376863"/>
            <a:ext cx="801688" cy="1344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35" name="Text Box 42"/>
          <p:cNvSpPr txBox="1">
            <a:spLocks noChangeArrowheads="1"/>
          </p:cNvSpPr>
          <p:nvPr/>
        </p:nvSpPr>
        <p:spPr bwMode="auto">
          <a:xfrm>
            <a:off x="4456113" y="5461000"/>
            <a:ext cx="444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236" name="Text Box 43"/>
          <p:cNvSpPr txBox="1">
            <a:spLocks noChangeArrowheads="1"/>
          </p:cNvSpPr>
          <p:nvPr/>
        </p:nvSpPr>
        <p:spPr bwMode="auto">
          <a:xfrm>
            <a:off x="4098925" y="5461000"/>
            <a:ext cx="4460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237" name="Text Box 44"/>
          <p:cNvSpPr txBox="1">
            <a:spLocks noChangeArrowheads="1"/>
          </p:cNvSpPr>
          <p:nvPr/>
        </p:nvSpPr>
        <p:spPr bwMode="auto">
          <a:xfrm>
            <a:off x="4276725" y="6216650"/>
            <a:ext cx="7127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8238" name="Line 45"/>
          <p:cNvSpPr>
            <a:spLocks noChangeShapeType="1"/>
          </p:cNvSpPr>
          <p:nvPr/>
        </p:nvSpPr>
        <p:spPr bwMode="auto">
          <a:xfrm>
            <a:off x="4900613" y="6384925"/>
            <a:ext cx="3571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39" name="Line 46"/>
          <p:cNvSpPr>
            <a:spLocks noChangeShapeType="1"/>
          </p:cNvSpPr>
          <p:nvPr/>
        </p:nvSpPr>
        <p:spPr bwMode="auto">
          <a:xfrm>
            <a:off x="4900613" y="5629275"/>
            <a:ext cx="3571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40" name="Line 47"/>
          <p:cNvSpPr>
            <a:spLocks noChangeShapeType="1"/>
          </p:cNvSpPr>
          <p:nvPr/>
        </p:nvSpPr>
        <p:spPr bwMode="auto">
          <a:xfrm>
            <a:off x="4098925" y="5881688"/>
            <a:ext cx="268288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41" name="Line 48"/>
          <p:cNvSpPr>
            <a:spLocks noChangeShapeType="1"/>
          </p:cNvSpPr>
          <p:nvPr/>
        </p:nvSpPr>
        <p:spPr bwMode="auto">
          <a:xfrm flipH="1">
            <a:off x="4098925" y="6048375"/>
            <a:ext cx="268288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42" name="Line 49"/>
          <p:cNvSpPr>
            <a:spLocks noChangeShapeType="1"/>
          </p:cNvSpPr>
          <p:nvPr/>
        </p:nvSpPr>
        <p:spPr bwMode="auto">
          <a:xfrm>
            <a:off x="3832225" y="6048375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43" name="Line 50"/>
          <p:cNvSpPr>
            <a:spLocks noChangeShapeType="1"/>
          </p:cNvSpPr>
          <p:nvPr/>
        </p:nvSpPr>
        <p:spPr bwMode="auto">
          <a:xfrm>
            <a:off x="3832225" y="5629275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44" name="Line 51"/>
          <p:cNvSpPr>
            <a:spLocks noChangeShapeType="1"/>
          </p:cNvSpPr>
          <p:nvPr/>
        </p:nvSpPr>
        <p:spPr bwMode="auto">
          <a:xfrm flipH="1">
            <a:off x="3119438" y="5629275"/>
            <a:ext cx="9794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45" name="Text Box 52"/>
          <p:cNvSpPr txBox="1">
            <a:spLocks noChangeArrowheads="1"/>
          </p:cNvSpPr>
          <p:nvPr/>
        </p:nvSpPr>
        <p:spPr bwMode="auto">
          <a:xfrm>
            <a:off x="3386138" y="5292725"/>
            <a:ext cx="8016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8246" name="Text Box 53"/>
          <p:cNvSpPr txBox="1">
            <a:spLocks noChangeArrowheads="1"/>
          </p:cNvSpPr>
          <p:nvPr/>
        </p:nvSpPr>
        <p:spPr bwMode="auto">
          <a:xfrm>
            <a:off x="2851150" y="4402920"/>
            <a:ext cx="12477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Q0</a:t>
            </a:r>
          </a:p>
        </p:txBody>
      </p:sp>
      <p:grpSp>
        <p:nvGrpSpPr>
          <p:cNvPr id="8247" name="Group 54"/>
          <p:cNvGrpSpPr>
            <a:grpSpLocks/>
          </p:cNvGrpSpPr>
          <p:nvPr/>
        </p:nvGrpSpPr>
        <p:grpSpPr bwMode="auto">
          <a:xfrm>
            <a:off x="3832225" y="6048375"/>
            <a:ext cx="266700" cy="1008063"/>
            <a:chOff x="2208" y="2112"/>
            <a:chExt cx="144" cy="576"/>
          </a:xfrm>
        </p:grpSpPr>
        <p:sp>
          <p:nvSpPr>
            <p:cNvPr id="8301" name="Line 55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302" name="Line 56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8248" name="Rectangle 57"/>
          <p:cNvSpPr>
            <a:spLocks noChangeArrowheads="1"/>
          </p:cNvSpPr>
          <p:nvPr/>
        </p:nvSpPr>
        <p:spPr bwMode="auto">
          <a:xfrm>
            <a:off x="5970588" y="5376863"/>
            <a:ext cx="801687" cy="1344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49" name="Text Box 58"/>
          <p:cNvSpPr txBox="1">
            <a:spLocks noChangeArrowheads="1"/>
          </p:cNvSpPr>
          <p:nvPr/>
        </p:nvSpPr>
        <p:spPr bwMode="auto">
          <a:xfrm>
            <a:off x="6326188" y="5461000"/>
            <a:ext cx="4460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250" name="Text Box 59"/>
          <p:cNvSpPr txBox="1">
            <a:spLocks noChangeArrowheads="1"/>
          </p:cNvSpPr>
          <p:nvPr/>
        </p:nvSpPr>
        <p:spPr bwMode="auto">
          <a:xfrm>
            <a:off x="5970588" y="5461000"/>
            <a:ext cx="4460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251" name="Text Box 60"/>
          <p:cNvSpPr txBox="1">
            <a:spLocks noChangeArrowheads="1"/>
          </p:cNvSpPr>
          <p:nvPr/>
        </p:nvSpPr>
        <p:spPr bwMode="auto">
          <a:xfrm>
            <a:off x="6148388" y="6216650"/>
            <a:ext cx="7127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8252" name="Line 61"/>
          <p:cNvSpPr>
            <a:spLocks noChangeShapeType="1"/>
          </p:cNvSpPr>
          <p:nvPr/>
        </p:nvSpPr>
        <p:spPr bwMode="auto">
          <a:xfrm>
            <a:off x="6772275" y="6384925"/>
            <a:ext cx="357188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53" name="Line 62"/>
          <p:cNvSpPr>
            <a:spLocks noChangeShapeType="1"/>
          </p:cNvSpPr>
          <p:nvPr/>
        </p:nvSpPr>
        <p:spPr bwMode="auto">
          <a:xfrm>
            <a:off x="6772275" y="5629275"/>
            <a:ext cx="357188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54" name="Line 63"/>
          <p:cNvSpPr>
            <a:spLocks noChangeShapeType="1"/>
          </p:cNvSpPr>
          <p:nvPr/>
        </p:nvSpPr>
        <p:spPr bwMode="auto">
          <a:xfrm>
            <a:off x="5970588" y="5881688"/>
            <a:ext cx="266700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55" name="Line 64"/>
          <p:cNvSpPr>
            <a:spLocks noChangeShapeType="1"/>
          </p:cNvSpPr>
          <p:nvPr/>
        </p:nvSpPr>
        <p:spPr bwMode="auto">
          <a:xfrm flipH="1">
            <a:off x="5970588" y="6048375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56" name="Line 65"/>
          <p:cNvSpPr>
            <a:spLocks noChangeShapeType="1"/>
          </p:cNvSpPr>
          <p:nvPr/>
        </p:nvSpPr>
        <p:spPr bwMode="auto">
          <a:xfrm>
            <a:off x="5703888" y="6048375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57" name="Line 66"/>
          <p:cNvSpPr>
            <a:spLocks noChangeShapeType="1"/>
          </p:cNvSpPr>
          <p:nvPr/>
        </p:nvSpPr>
        <p:spPr bwMode="auto">
          <a:xfrm>
            <a:off x="5703888" y="5629275"/>
            <a:ext cx="2667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58" name="Line 67"/>
          <p:cNvSpPr>
            <a:spLocks noChangeShapeType="1"/>
          </p:cNvSpPr>
          <p:nvPr/>
        </p:nvSpPr>
        <p:spPr bwMode="auto">
          <a:xfrm flipH="1">
            <a:off x="1336675" y="7056438"/>
            <a:ext cx="61483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59" name="Text Box 68"/>
          <p:cNvSpPr txBox="1">
            <a:spLocks noChangeArrowheads="1"/>
          </p:cNvSpPr>
          <p:nvPr/>
        </p:nvSpPr>
        <p:spPr bwMode="auto">
          <a:xfrm>
            <a:off x="5080000" y="5292725"/>
            <a:ext cx="12461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8260" name="Text Box 69"/>
          <p:cNvSpPr txBox="1">
            <a:spLocks noChangeArrowheads="1"/>
          </p:cNvSpPr>
          <p:nvPr/>
        </p:nvSpPr>
        <p:spPr bwMode="auto">
          <a:xfrm>
            <a:off x="5168900" y="4368800"/>
            <a:ext cx="6238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Q1</a:t>
            </a:r>
          </a:p>
        </p:txBody>
      </p:sp>
      <p:sp>
        <p:nvSpPr>
          <p:cNvPr id="8261" name="Text Box 70"/>
          <p:cNvSpPr txBox="1">
            <a:spLocks noChangeArrowheads="1"/>
          </p:cNvSpPr>
          <p:nvPr/>
        </p:nvSpPr>
        <p:spPr bwMode="auto">
          <a:xfrm>
            <a:off x="890588" y="5124450"/>
            <a:ext cx="12477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rgbClr val="FF0000"/>
                </a:solidFill>
              </a:rPr>
              <a:t>IN</a:t>
            </a:r>
          </a:p>
        </p:txBody>
      </p:sp>
      <p:sp>
        <p:nvSpPr>
          <p:cNvPr id="8262" name="Text Box 71"/>
          <p:cNvSpPr txBox="1">
            <a:spLocks noChangeArrowheads="1"/>
          </p:cNvSpPr>
          <p:nvPr/>
        </p:nvSpPr>
        <p:spPr bwMode="auto">
          <a:xfrm>
            <a:off x="2138363" y="4956175"/>
            <a:ext cx="12477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FF1</a:t>
            </a:r>
          </a:p>
        </p:txBody>
      </p:sp>
      <p:sp>
        <p:nvSpPr>
          <p:cNvPr id="8263" name="Text Box 72"/>
          <p:cNvSpPr txBox="1">
            <a:spLocks noChangeArrowheads="1"/>
          </p:cNvSpPr>
          <p:nvPr/>
        </p:nvSpPr>
        <p:spPr bwMode="auto">
          <a:xfrm>
            <a:off x="3832225" y="4956175"/>
            <a:ext cx="12477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FF2</a:t>
            </a:r>
          </a:p>
        </p:txBody>
      </p:sp>
      <p:sp>
        <p:nvSpPr>
          <p:cNvPr id="8264" name="Text Box 73"/>
          <p:cNvSpPr txBox="1">
            <a:spLocks noChangeArrowheads="1"/>
          </p:cNvSpPr>
          <p:nvPr/>
        </p:nvSpPr>
        <p:spPr bwMode="auto">
          <a:xfrm>
            <a:off x="5792788" y="4956175"/>
            <a:ext cx="12477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FF3</a:t>
            </a:r>
          </a:p>
        </p:txBody>
      </p:sp>
      <p:sp>
        <p:nvSpPr>
          <p:cNvPr id="8265" name="Text Box 74"/>
          <p:cNvSpPr txBox="1">
            <a:spLocks noChangeArrowheads="1"/>
          </p:cNvSpPr>
          <p:nvPr/>
        </p:nvSpPr>
        <p:spPr bwMode="auto">
          <a:xfrm>
            <a:off x="979488" y="6553200"/>
            <a:ext cx="8921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CLK</a:t>
            </a:r>
          </a:p>
        </p:txBody>
      </p:sp>
      <p:sp>
        <p:nvSpPr>
          <p:cNvPr id="8266" name="Line 75"/>
          <p:cNvSpPr>
            <a:spLocks noChangeShapeType="1"/>
          </p:cNvSpPr>
          <p:nvPr/>
        </p:nvSpPr>
        <p:spPr bwMode="auto">
          <a:xfrm flipH="1">
            <a:off x="6772275" y="5629275"/>
            <a:ext cx="981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67" name="Line 76"/>
          <p:cNvSpPr>
            <a:spLocks noChangeShapeType="1"/>
          </p:cNvSpPr>
          <p:nvPr/>
        </p:nvSpPr>
        <p:spPr bwMode="auto">
          <a:xfrm flipH="1">
            <a:off x="4900613" y="5629275"/>
            <a:ext cx="981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68" name="Rectangle 77"/>
          <p:cNvSpPr>
            <a:spLocks noChangeArrowheads="1"/>
          </p:cNvSpPr>
          <p:nvPr/>
        </p:nvSpPr>
        <p:spPr bwMode="auto">
          <a:xfrm>
            <a:off x="7753350" y="5376863"/>
            <a:ext cx="801688" cy="1344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69" name="Text Box 78"/>
          <p:cNvSpPr txBox="1">
            <a:spLocks noChangeArrowheads="1"/>
          </p:cNvSpPr>
          <p:nvPr/>
        </p:nvSpPr>
        <p:spPr bwMode="auto">
          <a:xfrm>
            <a:off x="8108950" y="5461000"/>
            <a:ext cx="4460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270" name="Text Box 79"/>
          <p:cNvSpPr txBox="1">
            <a:spLocks noChangeArrowheads="1"/>
          </p:cNvSpPr>
          <p:nvPr/>
        </p:nvSpPr>
        <p:spPr bwMode="auto">
          <a:xfrm>
            <a:off x="7753350" y="5461000"/>
            <a:ext cx="444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271" name="Text Box 80"/>
          <p:cNvSpPr txBox="1">
            <a:spLocks noChangeArrowheads="1"/>
          </p:cNvSpPr>
          <p:nvPr/>
        </p:nvSpPr>
        <p:spPr bwMode="auto">
          <a:xfrm>
            <a:off x="7931150" y="6216650"/>
            <a:ext cx="7127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8272" name="Line 81"/>
          <p:cNvSpPr>
            <a:spLocks noChangeShapeType="1"/>
          </p:cNvSpPr>
          <p:nvPr/>
        </p:nvSpPr>
        <p:spPr bwMode="auto">
          <a:xfrm>
            <a:off x="8555038" y="6384925"/>
            <a:ext cx="3556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73" name="Line 82"/>
          <p:cNvSpPr>
            <a:spLocks noChangeShapeType="1"/>
          </p:cNvSpPr>
          <p:nvPr/>
        </p:nvSpPr>
        <p:spPr bwMode="auto">
          <a:xfrm>
            <a:off x="8555038" y="5629275"/>
            <a:ext cx="3556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74" name="Line 83"/>
          <p:cNvSpPr>
            <a:spLocks noChangeShapeType="1"/>
          </p:cNvSpPr>
          <p:nvPr/>
        </p:nvSpPr>
        <p:spPr bwMode="auto">
          <a:xfrm>
            <a:off x="7753350" y="5881688"/>
            <a:ext cx="266700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75" name="Line 84"/>
          <p:cNvSpPr>
            <a:spLocks noChangeShapeType="1"/>
          </p:cNvSpPr>
          <p:nvPr/>
        </p:nvSpPr>
        <p:spPr bwMode="auto">
          <a:xfrm flipH="1">
            <a:off x="7753350" y="6048375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76" name="Line 85"/>
          <p:cNvSpPr>
            <a:spLocks noChangeShapeType="1"/>
          </p:cNvSpPr>
          <p:nvPr/>
        </p:nvSpPr>
        <p:spPr bwMode="auto">
          <a:xfrm>
            <a:off x="7485063" y="6048375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77" name="Line 86"/>
          <p:cNvSpPr>
            <a:spLocks noChangeShapeType="1"/>
          </p:cNvSpPr>
          <p:nvPr/>
        </p:nvSpPr>
        <p:spPr bwMode="auto">
          <a:xfrm>
            <a:off x="7485063" y="5629275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78" name="Text Box 87"/>
          <p:cNvSpPr txBox="1">
            <a:spLocks noChangeArrowheads="1"/>
          </p:cNvSpPr>
          <p:nvPr/>
        </p:nvSpPr>
        <p:spPr bwMode="auto">
          <a:xfrm>
            <a:off x="6861175" y="4368800"/>
            <a:ext cx="7127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Q2</a:t>
            </a:r>
          </a:p>
        </p:txBody>
      </p:sp>
      <p:sp>
        <p:nvSpPr>
          <p:cNvPr id="8279" name="Text Box 88"/>
          <p:cNvSpPr txBox="1">
            <a:spLocks noChangeArrowheads="1"/>
          </p:cNvSpPr>
          <p:nvPr/>
        </p:nvSpPr>
        <p:spPr bwMode="auto">
          <a:xfrm>
            <a:off x="7573963" y="4956175"/>
            <a:ext cx="12477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FF4</a:t>
            </a:r>
          </a:p>
        </p:txBody>
      </p:sp>
      <p:grpSp>
        <p:nvGrpSpPr>
          <p:cNvPr id="8280" name="Group 89"/>
          <p:cNvGrpSpPr>
            <a:grpSpLocks/>
          </p:cNvGrpSpPr>
          <p:nvPr/>
        </p:nvGrpSpPr>
        <p:grpSpPr bwMode="auto">
          <a:xfrm>
            <a:off x="2049463" y="6048375"/>
            <a:ext cx="266700" cy="1008063"/>
            <a:chOff x="2208" y="2112"/>
            <a:chExt cx="144" cy="576"/>
          </a:xfrm>
        </p:grpSpPr>
        <p:sp>
          <p:nvSpPr>
            <p:cNvPr id="8299" name="Line 90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300" name="Line 91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281" name="Group 92"/>
          <p:cNvGrpSpPr>
            <a:grpSpLocks/>
          </p:cNvGrpSpPr>
          <p:nvPr/>
        </p:nvGrpSpPr>
        <p:grpSpPr bwMode="auto">
          <a:xfrm>
            <a:off x="5703888" y="6048375"/>
            <a:ext cx="266700" cy="1008063"/>
            <a:chOff x="2208" y="2112"/>
            <a:chExt cx="144" cy="576"/>
          </a:xfrm>
        </p:grpSpPr>
        <p:sp>
          <p:nvSpPr>
            <p:cNvPr id="8297" name="Line 93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298" name="Line 94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282" name="Group 95"/>
          <p:cNvGrpSpPr>
            <a:grpSpLocks/>
          </p:cNvGrpSpPr>
          <p:nvPr/>
        </p:nvGrpSpPr>
        <p:grpSpPr bwMode="auto">
          <a:xfrm>
            <a:off x="7485063" y="6048375"/>
            <a:ext cx="268287" cy="1008063"/>
            <a:chOff x="2208" y="2112"/>
            <a:chExt cx="144" cy="576"/>
          </a:xfrm>
        </p:grpSpPr>
        <p:sp>
          <p:nvSpPr>
            <p:cNvPr id="8295" name="Line 96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296" name="Line 97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8283" name="Text Box 98"/>
          <p:cNvSpPr txBox="1">
            <a:spLocks noChangeArrowheads="1"/>
          </p:cNvSpPr>
          <p:nvPr/>
        </p:nvSpPr>
        <p:spPr bwMode="auto">
          <a:xfrm>
            <a:off x="7129463" y="5292725"/>
            <a:ext cx="7127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8284" name="Text Box 99"/>
          <p:cNvSpPr txBox="1">
            <a:spLocks noChangeArrowheads="1"/>
          </p:cNvSpPr>
          <p:nvPr/>
        </p:nvSpPr>
        <p:spPr bwMode="auto">
          <a:xfrm>
            <a:off x="8821738" y="4368800"/>
            <a:ext cx="7127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Q3</a:t>
            </a:r>
          </a:p>
        </p:txBody>
      </p:sp>
      <p:sp>
        <p:nvSpPr>
          <p:cNvPr id="8285" name="Line 100"/>
          <p:cNvSpPr>
            <a:spLocks noChangeShapeType="1"/>
          </p:cNvSpPr>
          <p:nvPr/>
        </p:nvSpPr>
        <p:spPr bwMode="auto">
          <a:xfrm flipH="1">
            <a:off x="8555038" y="5629275"/>
            <a:ext cx="6238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86" name="Line 101"/>
          <p:cNvSpPr>
            <a:spLocks noChangeShapeType="1"/>
          </p:cNvSpPr>
          <p:nvPr/>
        </p:nvSpPr>
        <p:spPr bwMode="auto">
          <a:xfrm flipV="1">
            <a:off x="9178925" y="4956175"/>
            <a:ext cx="0" cy="673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87" name="Line 102"/>
          <p:cNvSpPr>
            <a:spLocks noChangeShapeType="1"/>
          </p:cNvSpPr>
          <p:nvPr/>
        </p:nvSpPr>
        <p:spPr bwMode="auto">
          <a:xfrm flipV="1">
            <a:off x="7218363" y="4956175"/>
            <a:ext cx="0" cy="673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88" name="Line 103"/>
          <p:cNvSpPr>
            <a:spLocks noChangeShapeType="1"/>
          </p:cNvSpPr>
          <p:nvPr/>
        </p:nvSpPr>
        <p:spPr bwMode="auto">
          <a:xfrm flipV="1">
            <a:off x="5435600" y="4956175"/>
            <a:ext cx="0" cy="673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89" name="Line 104"/>
          <p:cNvSpPr>
            <a:spLocks noChangeShapeType="1"/>
          </p:cNvSpPr>
          <p:nvPr/>
        </p:nvSpPr>
        <p:spPr bwMode="auto">
          <a:xfrm flipV="1">
            <a:off x="3475038" y="4956175"/>
            <a:ext cx="0" cy="673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90" name="Line 105"/>
          <p:cNvSpPr>
            <a:spLocks noChangeShapeType="1"/>
          </p:cNvSpPr>
          <p:nvPr/>
        </p:nvSpPr>
        <p:spPr bwMode="auto">
          <a:xfrm flipH="1">
            <a:off x="1336675" y="5629275"/>
            <a:ext cx="9794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8291" name="Oval 106"/>
          <p:cNvSpPr>
            <a:spLocks noChangeArrowheads="1"/>
          </p:cNvSpPr>
          <p:nvPr/>
        </p:nvSpPr>
        <p:spPr bwMode="auto">
          <a:xfrm>
            <a:off x="3386138" y="4789488"/>
            <a:ext cx="177800" cy="166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92" name="Oval 107"/>
          <p:cNvSpPr>
            <a:spLocks noChangeArrowheads="1"/>
          </p:cNvSpPr>
          <p:nvPr/>
        </p:nvSpPr>
        <p:spPr bwMode="auto">
          <a:xfrm>
            <a:off x="9090025" y="4789488"/>
            <a:ext cx="177800" cy="166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93" name="Oval 108"/>
          <p:cNvSpPr>
            <a:spLocks noChangeArrowheads="1"/>
          </p:cNvSpPr>
          <p:nvPr/>
        </p:nvSpPr>
        <p:spPr bwMode="auto">
          <a:xfrm>
            <a:off x="7129463" y="4789488"/>
            <a:ext cx="177800" cy="166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8294" name="Oval 109"/>
          <p:cNvSpPr>
            <a:spLocks noChangeArrowheads="1"/>
          </p:cNvSpPr>
          <p:nvPr/>
        </p:nvSpPr>
        <p:spPr bwMode="auto">
          <a:xfrm>
            <a:off x="5346700" y="4789488"/>
            <a:ext cx="177800" cy="166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6917263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B9AC0F95-E1A6-4E19-B313-54CFD655F250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25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28638" y="430213"/>
            <a:ext cx="10164762" cy="919162"/>
          </a:xfrm>
        </p:spPr>
        <p:txBody>
          <a:bodyPr/>
          <a:lstStyle/>
          <a:p>
            <a:pPr eaLnBrk="1" hangingPunct="1"/>
            <a:r>
              <a:rPr lang="de-CH" altLang="de-DE" sz="3200" dirty="0" smtClean="0">
                <a:solidFill>
                  <a:srgbClr val="0064BA"/>
                </a:solidFill>
              </a:rPr>
              <a:t>Parallel </a:t>
            </a:r>
            <a:r>
              <a:rPr lang="de-CH" altLang="de-DE" sz="3200" dirty="0" err="1" smtClean="0">
                <a:solidFill>
                  <a:srgbClr val="0064BA"/>
                </a:solidFill>
              </a:rPr>
              <a:t>to</a:t>
            </a:r>
            <a:r>
              <a:rPr lang="de-CH" altLang="de-DE" sz="3200" dirty="0" smtClean="0">
                <a:solidFill>
                  <a:srgbClr val="0064BA"/>
                </a:solidFill>
              </a:rPr>
              <a:t> Seriell </a:t>
            </a:r>
            <a:r>
              <a:rPr lang="de-CH" altLang="de-DE" sz="3200" dirty="0" err="1" smtClean="0">
                <a:solidFill>
                  <a:srgbClr val="0064BA"/>
                </a:solidFill>
              </a:rPr>
              <a:t>Conversion</a:t>
            </a:r>
            <a:r>
              <a:rPr lang="de-CH" altLang="de-DE" sz="3200" dirty="0" smtClean="0">
                <a:solidFill>
                  <a:srgbClr val="0064BA"/>
                </a:solidFill>
              </a:rPr>
              <a:t/>
            </a:r>
            <a:br>
              <a:rPr lang="de-CH" altLang="de-DE" sz="3200" dirty="0" smtClean="0">
                <a:solidFill>
                  <a:srgbClr val="0064BA"/>
                </a:solidFill>
              </a:rPr>
            </a:br>
            <a:r>
              <a:rPr lang="de-CH" altLang="de-DE" sz="2400" b="0" dirty="0" smtClean="0">
                <a:solidFill>
                  <a:srgbClr val="0064BA"/>
                </a:solidFill>
              </a:rPr>
              <a:t>(</a:t>
            </a:r>
            <a:r>
              <a:rPr lang="de-CH" altLang="de-DE" sz="2400" b="0" dirty="0" err="1" smtClean="0">
                <a:solidFill>
                  <a:srgbClr val="0064BA"/>
                </a:solidFill>
              </a:rPr>
              <a:t>and</a:t>
            </a:r>
            <a:r>
              <a:rPr lang="de-CH" altLang="de-DE" sz="2400" b="0" dirty="0" smtClean="0">
                <a:solidFill>
                  <a:srgbClr val="0064BA"/>
                </a:solidFill>
              </a:rPr>
              <a:t> vice </a:t>
            </a:r>
            <a:r>
              <a:rPr lang="de-CH" altLang="de-DE" sz="2400" b="0" dirty="0" err="1" smtClean="0">
                <a:solidFill>
                  <a:srgbClr val="0064BA"/>
                </a:solidFill>
              </a:rPr>
              <a:t>versa</a:t>
            </a:r>
            <a:r>
              <a:rPr lang="de-CH" altLang="de-DE" sz="2400" b="0" dirty="0" smtClean="0">
                <a:solidFill>
                  <a:srgbClr val="0064BA"/>
                </a:solidFill>
              </a:rPr>
              <a:t>)</a:t>
            </a:r>
          </a:p>
        </p:txBody>
      </p:sp>
      <p:graphicFrame>
        <p:nvGraphicFramePr>
          <p:cNvPr id="8294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92420"/>
              </p:ext>
            </p:extLst>
          </p:nvPr>
        </p:nvGraphicFramePr>
        <p:xfrm>
          <a:off x="446088" y="1539875"/>
          <a:ext cx="9801225" cy="5408613"/>
        </p:xfrm>
        <a:graphic>
          <a:graphicData uri="http://schemas.openxmlformats.org/drawingml/2006/table">
            <a:tbl>
              <a:tblPr/>
              <a:tblGrid>
                <a:gridCol w="490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Parallel</a:t>
                      </a:r>
                    </a:p>
                  </a:txBody>
                  <a:tcPr marL="104306" marR="104306" marT="52148" marB="52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Serial</a:t>
                      </a:r>
                    </a:p>
                  </a:txBody>
                  <a:tcPr marL="104306" marR="104306" marT="52148" marB="52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7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4306" marR="104306" marT="52148" marB="52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4306" marR="104306" marT="52148" marB="52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03" name="Line 14"/>
          <p:cNvSpPr>
            <a:spLocks noChangeShapeType="1"/>
          </p:cNvSpPr>
          <p:nvPr/>
        </p:nvSpPr>
        <p:spPr bwMode="auto">
          <a:xfrm>
            <a:off x="1871663" y="3444875"/>
            <a:ext cx="11588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04" name="Text Box 15"/>
          <p:cNvSpPr txBox="1">
            <a:spLocks noChangeArrowheads="1"/>
          </p:cNvSpPr>
          <p:nvPr/>
        </p:nvSpPr>
        <p:spPr bwMode="auto">
          <a:xfrm>
            <a:off x="1247775" y="3192463"/>
            <a:ext cx="5715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Q0</a:t>
            </a:r>
          </a:p>
        </p:txBody>
      </p:sp>
      <p:sp>
        <p:nvSpPr>
          <p:cNvPr id="12305" name="Line 16"/>
          <p:cNvSpPr>
            <a:spLocks noChangeShapeType="1"/>
          </p:cNvSpPr>
          <p:nvPr/>
        </p:nvSpPr>
        <p:spPr bwMode="auto">
          <a:xfrm>
            <a:off x="1871663" y="3781425"/>
            <a:ext cx="11588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06" name="Text Box 17"/>
          <p:cNvSpPr txBox="1">
            <a:spLocks noChangeArrowheads="1"/>
          </p:cNvSpPr>
          <p:nvPr/>
        </p:nvSpPr>
        <p:spPr bwMode="auto">
          <a:xfrm>
            <a:off x="1247775" y="3529013"/>
            <a:ext cx="5715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Q1</a:t>
            </a:r>
          </a:p>
        </p:txBody>
      </p:sp>
      <p:sp>
        <p:nvSpPr>
          <p:cNvPr id="12307" name="Line 18"/>
          <p:cNvSpPr>
            <a:spLocks noChangeShapeType="1"/>
          </p:cNvSpPr>
          <p:nvPr/>
        </p:nvSpPr>
        <p:spPr bwMode="auto">
          <a:xfrm>
            <a:off x="1871663" y="4116388"/>
            <a:ext cx="11588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08" name="Text Box 19"/>
          <p:cNvSpPr txBox="1">
            <a:spLocks noChangeArrowheads="1"/>
          </p:cNvSpPr>
          <p:nvPr/>
        </p:nvSpPr>
        <p:spPr bwMode="auto">
          <a:xfrm>
            <a:off x="1247775" y="3863975"/>
            <a:ext cx="571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Q2</a:t>
            </a:r>
          </a:p>
        </p:txBody>
      </p:sp>
      <p:sp>
        <p:nvSpPr>
          <p:cNvPr id="12309" name="Line 20"/>
          <p:cNvSpPr>
            <a:spLocks noChangeShapeType="1"/>
          </p:cNvSpPr>
          <p:nvPr/>
        </p:nvSpPr>
        <p:spPr bwMode="auto">
          <a:xfrm>
            <a:off x="1871663" y="4452938"/>
            <a:ext cx="11588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10" name="Text Box 21"/>
          <p:cNvSpPr txBox="1">
            <a:spLocks noChangeArrowheads="1"/>
          </p:cNvSpPr>
          <p:nvPr/>
        </p:nvSpPr>
        <p:spPr bwMode="auto">
          <a:xfrm>
            <a:off x="1247775" y="4200525"/>
            <a:ext cx="571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Q3</a:t>
            </a:r>
          </a:p>
        </p:txBody>
      </p:sp>
      <p:sp>
        <p:nvSpPr>
          <p:cNvPr id="12311" name="Text Box 22"/>
          <p:cNvSpPr txBox="1">
            <a:spLocks noChangeArrowheads="1"/>
          </p:cNvSpPr>
          <p:nvPr/>
        </p:nvSpPr>
        <p:spPr bwMode="auto">
          <a:xfrm>
            <a:off x="3475038" y="3444875"/>
            <a:ext cx="7207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LSB</a:t>
            </a:r>
          </a:p>
        </p:txBody>
      </p:sp>
      <p:sp>
        <p:nvSpPr>
          <p:cNvPr id="12312" name="Text Box 23"/>
          <p:cNvSpPr txBox="1">
            <a:spLocks noChangeArrowheads="1"/>
          </p:cNvSpPr>
          <p:nvPr/>
        </p:nvSpPr>
        <p:spPr bwMode="auto">
          <a:xfrm>
            <a:off x="3386138" y="4032250"/>
            <a:ext cx="79533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MSB</a:t>
            </a:r>
          </a:p>
        </p:txBody>
      </p:sp>
      <p:sp>
        <p:nvSpPr>
          <p:cNvPr id="12313" name="Line 24"/>
          <p:cNvSpPr>
            <a:spLocks noChangeShapeType="1"/>
          </p:cNvSpPr>
          <p:nvPr/>
        </p:nvSpPr>
        <p:spPr bwMode="auto">
          <a:xfrm>
            <a:off x="3119438" y="3444875"/>
            <a:ext cx="26670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14" name="Line 25"/>
          <p:cNvSpPr>
            <a:spLocks noChangeShapeType="1"/>
          </p:cNvSpPr>
          <p:nvPr/>
        </p:nvSpPr>
        <p:spPr bwMode="auto">
          <a:xfrm flipV="1">
            <a:off x="3119438" y="4200525"/>
            <a:ext cx="266700" cy="168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15" name="Line 26"/>
          <p:cNvSpPr>
            <a:spLocks noChangeShapeType="1"/>
          </p:cNvSpPr>
          <p:nvPr/>
        </p:nvSpPr>
        <p:spPr bwMode="auto">
          <a:xfrm>
            <a:off x="7040563" y="4284663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aphicFrame>
        <p:nvGraphicFramePr>
          <p:cNvPr id="82971" name="Group 27"/>
          <p:cNvGraphicFramePr>
            <a:graphicFrameLocks noGrp="1"/>
          </p:cNvGraphicFramePr>
          <p:nvPr/>
        </p:nvGraphicFramePr>
        <p:xfrm>
          <a:off x="6950075" y="3360738"/>
          <a:ext cx="2228850" cy="511175"/>
        </p:xfrm>
        <a:graphic>
          <a:graphicData uri="http://schemas.openxmlformats.org/drawingml/2006/table">
            <a:tbl>
              <a:tblPr/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04306" marR="104306" marT="52201" marB="522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04306" marR="104306" marT="52201" marB="522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04306" marR="104306" marT="52201" marB="522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200"/>
                        </a:lnSpc>
                        <a:spcBef>
                          <a:spcPct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04306" marR="104306" marT="52201" marB="522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328" name="Line 39"/>
          <p:cNvSpPr>
            <a:spLocks noChangeShapeType="1"/>
          </p:cNvSpPr>
          <p:nvPr/>
        </p:nvSpPr>
        <p:spPr bwMode="auto">
          <a:xfrm>
            <a:off x="7307263" y="4032250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29" name="Line 40"/>
          <p:cNvSpPr>
            <a:spLocks noChangeShapeType="1"/>
          </p:cNvSpPr>
          <p:nvPr/>
        </p:nvSpPr>
        <p:spPr bwMode="auto">
          <a:xfrm>
            <a:off x="7307263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0" name="Line 41"/>
          <p:cNvSpPr>
            <a:spLocks noChangeShapeType="1"/>
          </p:cNvSpPr>
          <p:nvPr/>
        </p:nvSpPr>
        <p:spPr bwMode="auto">
          <a:xfrm>
            <a:off x="7573963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1" name="Line 42"/>
          <p:cNvSpPr>
            <a:spLocks noChangeShapeType="1"/>
          </p:cNvSpPr>
          <p:nvPr/>
        </p:nvSpPr>
        <p:spPr bwMode="auto">
          <a:xfrm>
            <a:off x="7573963" y="4284663"/>
            <a:ext cx="2682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2" name="Line 43"/>
          <p:cNvSpPr>
            <a:spLocks noChangeShapeType="1"/>
          </p:cNvSpPr>
          <p:nvPr/>
        </p:nvSpPr>
        <p:spPr bwMode="auto">
          <a:xfrm>
            <a:off x="7842250" y="4032250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3" name="Line 44"/>
          <p:cNvSpPr>
            <a:spLocks noChangeShapeType="1"/>
          </p:cNvSpPr>
          <p:nvPr/>
        </p:nvSpPr>
        <p:spPr bwMode="auto">
          <a:xfrm>
            <a:off x="7842250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4" name="Line 45"/>
          <p:cNvSpPr>
            <a:spLocks noChangeShapeType="1"/>
          </p:cNvSpPr>
          <p:nvPr/>
        </p:nvSpPr>
        <p:spPr bwMode="auto">
          <a:xfrm>
            <a:off x="8108950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5" name="Line 46"/>
          <p:cNvSpPr>
            <a:spLocks noChangeShapeType="1"/>
          </p:cNvSpPr>
          <p:nvPr/>
        </p:nvSpPr>
        <p:spPr bwMode="auto">
          <a:xfrm>
            <a:off x="8108950" y="4284663"/>
            <a:ext cx="268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6" name="Line 47"/>
          <p:cNvSpPr>
            <a:spLocks noChangeShapeType="1"/>
          </p:cNvSpPr>
          <p:nvPr/>
        </p:nvSpPr>
        <p:spPr bwMode="auto">
          <a:xfrm>
            <a:off x="8377238" y="4032250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7" name="Line 48"/>
          <p:cNvSpPr>
            <a:spLocks noChangeShapeType="1"/>
          </p:cNvSpPr>
          <p:nvPr/>
        </p:nvSpPr>
        <p:spPr bwMode="auto">
          <a:xfrm>
            <a:off x="8377238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8" name="Line 49"/>
          <p:cNvSpPr>
            <a:spLocks noChangeShapeType="1"/>
          </p:cNvSpPr>
          <p:nvPr/>
        </p:nvSpPr>
        <p:spPr bwMode="auto">
          <a:xfrm>
            <a:off x="8643938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39" name="Line 50"/>
          <p:cNvSpPr>
            <a:spLocks noChangeShapeType="1"/>
          </p:cNvSpPr>
          <p:nvPr/>
        </p:nvSpPr>
        <p:spPr bwMode="auto">
          <a:xfrm>
            <a:off x="8643938" y="4284663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0" name="Line 51"/>
          <p:cNvSpPr>
            <a:spLocks noChangeShapeType="1"/>
          </p:cNvSpPr>
          <p:nvPr/>
        </p:nvSpPr>
        <p:spPr bwMode="auto">
          <a:xfrm>
            <a:off x="8910638" y="4032250"/>
            <a:ext cx="2682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1" name="Line 52"/>
          <p:cNvSpPr>
            <a:spLocks noChangeShapeType="1"/>
          </p:cNvSpPr>
          <p:nvPr/>
        </p:nvSpPr>
        <p:spPr bwMode="auto">
          <a:xfrm>
            <a:off x="8910638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2" name="Line 53"/>
          <p:cNvSpPr>
            <a:spLocks noChangeShapeType="1"/>
          </p:cNvSpPr>
          <p:nvPr/>
        </p:nvSpPr>
        <p:spPr bwMode="auto">
          <a:xfrm>
            <a:off x="9178925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3" name="Line 54"/>
          <p:cNvSpPr>
            <a:spLocks noChangeShapeType="1"/>
          </p:cNvSpPr>
          <p:nvPr/>
        </p:nvSpPr>
        <p:spPr bwMode="auto">
          <a:xfrm>
            <a:off x="9178925" y="4284663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4" name="Line 55"/>
          <p:cNvSpPr>
            <a:spLocks noChangeShapeType="1"/>
          </p:cNvSpPr>
          <p:nvPr/>
        </p:nvSpPr>
        <p:spPr bwMode="auto">
          <a:xfrm>
            <a:off x="7307263" y="3948113"/>
            <a:ext cx="0" cy="1176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5" name="Line 56"/>
          <p:cNvSpPr>
            <a:spLocks noChangeShapeType="1"/>
          </p:cNvSpPr>
          <p:nvPr/>
        </p:nvSpPr>
        <p:spPr bwMode="auto">
          <a:xfrm>
            <a:off x="7842250" y="3948113"/>
            <a:ext cx="0" cy="1176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6" name="Line 57"/>
          <p:cNvSpPr>
            <a:spLocks noChangeShapeType="1"/>
          </p:cNvSpPr>
          <p:nvPr/>
        </p:nvSpPr>
        <p:spPr bwMode="auto">
          <a:xfrm>
            <a:off x="8377238" y="3948113"/>
            <a:ext cx="0" cy="1176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7" name="Line 58"/>
          <p:cNvSpPr>
            <a:spLocks noChangeShapeType="1"/>
          </p:cNvSpPr>
          <p:nvPr/>
        </p:nvSpPr>
        <p:spPr bwMode="auto">
          <a:xfrm>
            <a:off x="8910638" y="3948113"/>
            <a:ext cx="0" cy="1176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8" name="Line 59"/>
          <p:cNvSpPr>
            <a:spLocks noChangeShapeType="1"/>
          </p:cNvSpPr>
          <p:nvPr/>
        </p:nvSpPr>
        <p:spPr bwMode="auto">
          <a:xfrm>
            <a:off x="7040563" y="4705350"/>
            <a:ext cx="10683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49" name="Line 60"/>
          <p:cNvSpPr>
            <a:spLocks noChangeShapeType="1"/>
          </p:cNvSpPr>
          <p:nvPr/>
        </p:nvSpPr>
        <p:spPr bwMode="auto">
          <a:xfrm>
            <a:off x="8108950" y="4705350"/>
            <a:ext cx="0" cy="250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50" name="Line 61"/>
          <p:cNvSpPr>
            <a:spLocks noChangeShapeType="1"/>
          </p:cNvSpPr>
          <p:nvPr/>
        </p:nvSpPr>
        <p:spPr bwMode="auto">
          <a:xfrm>
            <a:off x="8108950" y="4956175"/>
            <a:ext cx="1247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51" name="Text Box 62"/>
          <p:cNvSpPr txBox="1">
            <a:spLocks noChangeArrowheads="1"/>
          </p:cNvSpPr>
          <p:nvPr/>
        </p:nvSpPr>
        <p:spPr bwMode="auto">
          <a:xfrm>
            <a:off x="5796927" y="3905250"/>
            <a:ext cx="882308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 err="1" smtClean="0">
                <a:solidFill>
                  <a:schemeClr val="tx1"/>
                </a:solidFill>
              </a:rPr>
              <a:t>Clock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2352" name="Text Box 63"/>
          <p:cNvSpPr txBox="1">
            <a:spLocks noChangeArrowheads="1"/>
          </p:cNvSpPr>
          <p:nvPr/>
        </p:nvSpPr>
        <p:spPr bwMode="auto">
          <a:xfrm>
            <a:off x="5956974" y="4705350"/>
            <a:ext cx="778113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Data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2353" name="Text Box 64"/>
          <p:cNvSpPr txBox="1">
            <a:spLocks noChangeArrowheads="1"/>
          </p:cNvSpPr>
          <p:nvPr/>
        </p:nvSpPr>
        <p:spPr bwMode="auto">
          <a:xfrm>
            <a:off x="6642100" y="2644775"/>
            <a:ext cx="7953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MSB</a:t>
            </a:r>
          </a:p>
        </p:txBody>
      </p:sp>
      <p:sp>
        <p:nvSpPr>
          <p:cNvPr id="12354" name="Text Box 65"/>
          <p:cNvSpPr txBox="1">
            <a:spLocks noChangeArrowheads="1"/>
          </p:cNvSpPr>
          <p:nvPr/>
        </p:nvSpPr>
        <p:spPr bwMode="auto">
          <a:xfrm>
            <a:off x="8818563" y="2644775"/>
            <a:ext cx="7207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LSB</a:t>
            </a:r>
          </a:p>
        </p:txBody>
      </p:sp>
      <p:sp>
        <p:nvSpPr>
          <p:cNvPr id="12355" name="Line 66"/>
          <p:cNvSpPr>
            <a:spLocks noChangeShapeType="1"/>
          </p:cNvSpPr>
          <p:nvPr/>
        </p:nvSpPr>
        <p:spPr bwMode="auto">
          <a:xfrm>
            <a:off x="7040563" y="3024188"/>
            <a:ext cx="355600" cy="420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56" name="Line 67"/>
          <p:cNvSpPr>
            <a:spLocks noChangeShapeType="1"/>
          </p:cNvSpPr>
          <p:nvPr/>
        </p:nvSpPr>
        <p:spPr bwMode="auto">
          <a:xfrm flipH="1">
            <a:off x="8999538" y="3024188"/>
            <a:ext cx="90487" cy="420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2357" name="Text Box 68"/>
          <p:cNvSpPr txBox="1">
            <a:spLocks noChangeArrowheads="1"/>
          </p:cNvSpPr>
          <p:nvPr/>
        </p:nvSpPr>
        <p:spPr bwMode="auto">
          <a:xfrm>
            <a:off x="1916495" y="5208588"/>
            <a:ext cx="1331149" cy="75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 err="1" smtClean="0">
                <a:solidFill>
                  <a:schemeClr val="tx1"/>
                </a:solidFill>
              </a:rPr>
              <a:t>Example</a:t>
            </a:r>
            <a:r>
              <a:rPr lang="de-CH" altLang="de-DE" sz="2100" b="0" dirty="0" smtClean="0">
                <a:solidFill>
                  <a:schemeClr val="tx1"/>
                </a:solidFill>
              </a:rPr>
              <a:t>:</a:t>
            </a:r>
            <a:endParaRPr lang="de-CH" altLang="de-DE" sz="2100" b="0" dirty="0">
              <a:solidFill>
                <a:schemeClr val="tx1"/>
              </a:solidFill>
            </a:endParaRPr>
          </a:p>
          <a:p>
            <a:pPr algn="ctr"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100" b="0" dirty="0" smtClean="0">
                <a:solidFill>
                  <a:schemeClr val="tx1"/>
                </a:solidFill>
              </a:rPr>
              <a:t>Printer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2358" name="Text Box 69"/>
          <p:cNvSpPr txBox="1">
            <a:spLocks noChangeArrowheads="1"/>
          </p:cNvSpPr>
          <p:nvPr/>
        </p:nvSpPr>
        <p:spPr bwMode="auto">
          <a:xfrm>
            <a:off x="7129463" y="5292725"/>
            <a:ext cx="21685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 err="1" smtClean="0">
                <a:solidFill>
                  <a:schemeClr val="tx1"/>
                </a:solidFill>
              </a:rPr>
              <a:t>Example</a:t>
            </a:r>
            <a:r>
              <a:rPr lang="de-CH" altLang="de-DE" sz="2100" b="0" dirty="0" smtClean="0">
                <a:solidFill>
                  <a:schemeClr val="tx1"/>
                </a:solidFill>
              </a:rPr>
              <a:t>:</a:t>
            </a:r>
            <a:endParaRPr lang="de-CH" altLang="de-DE" sz="2100" b="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100" b="0" dirty="0">
                <a:solidFill>
                  <a:schemeClr val="tx1"/>
                </a:solidFill>
              </a:rPr>
              <a:t> RS232 (UART)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100" b="0" dirty="0">
                <a:solidFill>
                  <a:schemeClr val="tx1"/>
                </a:solidFill>
              </a:rPr>
              <a:t> USB</a:t>
            </a:r>
          </a:p>
        </p:txBody>
      </p:sp>
      <p:sp>
        <p:nvSpPr>
          <p:cNvPr id="12359" name="Text Box 70"/>
          <p:cNvSpPr txBox="1">
            <a:spLocks noChangeArrowheads="1"/>
          </p:cNvSpPr>
          <p:nvPr/>
        </p:nvSpPr>
        <p:spPr bwMode="auto">
          <a:xfrm>
            <a:off x="534988" y="5881688"/>
            <a:ext cx="4811712" cy="9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de-CH" altLang="de-DE" sz="2100" b="0" dirty="0">
                <a:solidFill>
                  <a:schemeClr val="tx1"/>
                </a:solidFill>
              </a:rPr>
              <a:t> </a:t>
            </a:r>
            <a:r>
              <a:rPr lang="de-CH" altLang="de-DE" sz="2100" b="0" dirty="0" err="1" smtClean="0">
                <a:solidFill>
                  <a:schemeClr val="tx1"/>
                </a:solidFill>
              </a:rPr>
              <a:t>Microprocessorbus</a:t>
            </a:r>
            <a:r>
              <a:rPr lang="de-CH" altLang="de-DE" sz="21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100" b="0" dirty="0">
                <a:solidFill>
                  <a:schemeClr val="tx1"/>
                </a:solidFill>
              </a:rPr>
              <a:t>(32/64 </a:t>
            </a:r>
            <a:r>
              <a:rPr lang="de-CH" altLang="de-DE" sz="2100" b="0" dirty="0" err="1">
                <a:solidFill>
                  <a:schemeClr val="tx1"/>
                </a:solidFill>
              </a:rPr>
              <a:t>bit</a:t>
            </a:r>
            <a:r>
              <a:rPr lang="de-CH" altLang="de-DE" sz="2100" b="0" dirty="0">
                <a:solidFill>
                  <a:schemeClr val="tx1"/>
                </a:solidFill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de-CH" altLang="de-DE" sz="2100" b="0" dirty="0">
                <a:solidFill>
                  <a:schemeClr val="tx1"/>
                </a:solidFill>
              </a:rPr>
              <a:t> </a:t>
            </a:r>
            <a:r>
              <a:rPr lang="de-CH" altLang="de-DE" sz="2100" b="0" dirty="0" smtClean="0">
                <a:solidFill>
                  <a:schemeClr val="tx1"/>
                </a:solidFill>
              </a:rPr>
              <a:t>Memory </a:t>
            </a:r>
            <a:r>
              <a:rPr lang="de-CH" altLang="de-DE" sz="2100" b="0" dirty="0" err="1" smtClean="0">
                <a:solidFill>
                  <a:schemeClr val="tx1"/>
                </a:solidFill>
              </a:rPr>
              <a:t>IC’s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97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1A8000E-0293-49AA-A634-44D15C9F6447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26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433389"/>
            <a:ext cx="5567363" cy="558800"/>
          </a:xfrm>
        </p:spPr>
        <p:txBody>
          <a:bodyPr/>
          <a:lstStyle/>
          <a:p>
            <a:pPr eaLnBrk="1" hangingPunct="1"/>
            <a:r>
              <a:rPr lang="de-CH" altLang="de-DE" dirty="0" smtClean="0">
                <a:solidFill>
                  <a:srgbClr val="0070C0"/>
                </a:solidFill>
              </a:rPr>
              <a:t>Parallel </a:t>
            </a:r>
            <a:r>
              <a:rPr lang="de-CH" altLang="de-DE" dirty="0" err="1" smtClean="0">
                <a:solidFill>
                  <a:srgbClr val="0070C0"/>
                </a:solidFill>
              </a:rPr>
              <a:t>to</a:t>
            </a:r>
            <a:r>
              <a:rPr lang="de-CH" altLang="de-DE" dirty="0" smtClean="0">
                <a:solidFill>
                  <a:srgbClr val="0070C0"/>
                </a:solidFill>
              </a:rPr>
              <a:t> Serial Converter</a:t>
            </a:r>
          </a:p>
        </p:txBody>
      </p:sp>
      <p:grpSp>
        <p:nvGrpSpPr>
          <p:cNvPr id="13316" name="Group 3"/>
          <p:cNvGrpSpPr>
            <a:grpSpLocks/>
          </p:cNvGrpSpPr>
          <p:nvPr/>
        </p:nvGrpSpPr>
        <p:grpSpPr bwMode="auto">
          <a:xfrm>
            <a:off x="1960563" y="3781425"/>
            <a:ext cx="1425575" cy="1343025"/>
            <a:chOff x="2160" y="2208"/>
            <a:chExt cx="768" cy="768"/>
          </a:xfrm>
        </p:grpSpPr>
        <p:sp>
          <p:nvSpPr>
            <p:cNvPr id="13442" name="Rectangle 4"/>
            <p:cNvSpPr>
              <a:spLocks noChangeArrowheads="1"/>
            </p:cNvSpPr>
            <p:nvPr/>
          </p:nvSpPr>
          <p:spPr bwMode="auto">
            <a:xfrm>
              <a:off x="2304" y="2208"/>
              <a:ext cx="43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13443" name="Text Box 5"/>
            <p:cNvSpPr txBox="1">
              <a:spLocks noChangeArrowheads="1"/>
            </p:cNvSpPr>
            <p:nvPr/>
          </p:nvSpPr>
          <p:spPr bwMode="auto">
            <a:xfrm>
              <a:off x="2496" y="225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13444" name="Text Box 6"/>
            <p:cNvSpPr txBox="1">
              <a:spLocks noChangeArrowheads="1"/>
            </p:cNvSpPr>
            <p:nvPr/>
          </p:nvSpPr>
          <p:spPr bwMode="auto">
            <a:xfrm>
              <a:off x="2304" y="225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3445" name="Text Box 7"/>
            <p:cNvSpPr txBox="1">
              <a:spLocks noChangeArrowheads="1"/>
            </p:cNvSpPr>
            <p:nvPr/>
          </p:nvSpPr>
          <p:spPr bwMode="auto">
            <a:xfrm>
              <a:off x="2400" y="2688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!Q</a:t>
              </a:r>
            </a:p>
          </p:txBody>
        </p:sp>
        <p:sp>
          <p:nvSpPr>
            <p:cNvPr id="13446" name="Line 8"/>
            <p:cNvSpPr>
              <a:spLocks noChangeShapeType="1"/>
            </p:cNvSpPr>
            <p:nvPr/>
          </p:nvSpPr>
          <p:spPr bwMode="auto">
            <a:xfrm>
              <a:off x="2736" y="278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47" name="Line 9"/>
            <p:cNvSpPr>
              <a:spLocks noChangeShapeType="1"/>
            </p:cNvSpPr>
            <p:nvPr/>
          </p:nvSpPr>
          <p:spPr bwMode="auto">
            <a:xfrm>
              <a:off x="2736" y="235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48" name="Line 10"/>
            <p:cNvSpPr>
              <a:spLocks noChangeShapeType="1"/>
            </p:cNvSpPr>
            <p:nvPr/>
          </p:nvSpPr>
          <p:spPr bwMode="auto">
            <a:xfrm>
              <a:off x="2304" y="2496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49" name="Line 11"/>
            <p:cNvSpPr>
              <a:spLocks noChangeShapeType="1"/>
            </p:cNvSpPr>
            <p:nvPr/>
          </p:nvSpPr>
          <p:spPr bwMode="auto">
            <a:xfrm flipH="1">
              <a:off x="2304" y="259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50" name="Line 12"/>
            <p:cNvSpPr>
              <a:spLocks noChangeShapeType="1"/>
            </p:cNvSpPr>
            <p:nvPr/>
          </p:nvSpPr>
          <p:spPr bwMode="auto">
            <a:xfrm>
              <a:off x="2160" y="259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51" name="Line 13"/>
            <p:cNvSpPr>
              <a:spLocks noChangeShapeType="1"/>
            </p:cNvSpPr>
            <p:nvPr/>
          </p:nvSpPr>
          <p:spPr bwMode="auto">
            <a:xfrm>
              <a:off x="2160" y="235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3317" name="Line 14"/>
          <p:cNvSpPr>
            <a:spLocks noChangeShapeType="1"/>
          </p:cNvSpPr>
          <p:nvPr/>
        </p:nvSpPr>
        <p:spPr bwMode="auto">
          <a:xfrm flipH="1">
            <a:off x="1247775" y="3781425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18" name="Text Box 15"/>
          <p:cNvSpPr txBox="1">
            <a:spLocks noChangeArrowheads="1"/>
          </p:cNvSpPr>
          <p:nvPr/>
        </p:nvSpPr>
        <p:spPr bwMode="auto">
          <a:xfrm>
            <a:off x="3119438" y="2436813"/>
            <a:ext cx="801687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D2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19" name="Text Box 16"/>
          <p:cNvSpPr txBox="1">
            <a:spLocks noChangeArrowheads="1"/>
          </p:cNvSpPr>
          <p:nvPr/>
        </p:nvSpPr>
        <p:spPr bwMode="auto">
          <a:xfrm>
            <a:off x="2673350" y="3697288"/>
            <a:ext cx="1247775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Q3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20" name="Line 17"/>
          <p:cNvSpPr>
            <a:spLocks noChangeShapeType="1"/>
          </p:cNvSpPr>
          <p:nvPr/>
        </p:nvSpPr>
        <p:spPr bwMode="auto">
          <a:xfrm flipH="1">
            <a:off x="357188" y="5461000"/>
            <a:ext cx="8286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21" name="Text Box 18"/>
          <p:cNvSpPr txBox="1">
            <a:spLocks noChangeArrowheads="1"/>
          </p:cNvSpPr>
          <p:nvPr/>
        </p:nvSpPr>
        <p:spPr bwMode="auto">
          <a:xfrm>
            <a:off x="5080000" y="2436813"/>
            <a:ext cx="1246188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D1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22" name="Text Box 19"/>
          <p:cNvSpPr txBox="1">
            <a:spLocks noChangeArrowheads="1"/>
          </p:cNvSpPr>
          <p:nvPr/>
        </p:nvSpPr>
        <p:spPr bwMode="auto">
          <a:xfrm>
            <a:off x="5257800" y="3697288"/>
            <a:ext cx="623888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Q2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23" name="Text Box 20"/>
          <p:cNvSpPr txBox="1">
            <a:spLocks noChangeArrowheads="1"/>
          </p:cNvSpPr>
          <p:nvPr/>
        </p:nvSpPr>
        <p:spPr bwMode="auto">
          <a:xfrm>
            <a:off x="9713913" y="3697288"/>
            <a:ext cx="124618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rgbClr val="FF0000"/>
                </a:solidFill>
              </a:rPr>
              <a:t>OUT</a:t>
            </a:r>
          </a:p>
        </p:txBody>
      </p:sp>
      <p:sp>
        <p:nvSpPr>
          <p:cNvPr id="13324" name="Text Box 21"/>
          <p:cNvSpPr txBox="1">
            <a:spLocks noChangeArrowheads="1"/>
          </p:cNvSpPr>
          <p:nvPr/>
        </p:nvSpPr>
        <p:spPr bwMode="auto">
          <a:xfrm>
            <a:off x="2049463" y="3444875"/>
            <a:ext cx="1247775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FF3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25" name="Text Box 22"/>
          <p:cNvSpPr txBox="1">
            <a:spLocks noChangeArrowheads="1"/>
          </p:cNvSpPr>
          <p:nvPr/>
        </p:nvSpPr>
        <p:spPr bwMode="auto">
          <a:xfrm>
            <a:off x="4187825" y="3444875"/>
            <a:ext cx="12477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FF2</a:t>
            </a:r>
          </a:p>
        </p:txBody>
      </p:sp>
      <p:sp>
        <p:nvSpPr>
          <p:cNvPr id="13326" name="Text Box 23"/>
          <p:cNvSpPr txBox="1">
            <a:spLocks noChangeArrowheads="1"/>
          </p:cNvSpPr>
          <p:nvPr/>
        </p:nvSpPr>
        <p:spPr bwMode="auto">
          <a:xfrm>
            <a:off x="6416675" y="3444875"/>
            <a:ext cx="1246188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FF1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27" name="Text Box 24"/>
          <p:cNvSpPr txBox="1">
            <a:spLocks noChangeArrowheads="1"/>
          </p:cNvSpPr>
          <p:nvPr/>
        </p:nvSpPr>
        <p:spPr bwMode="auto">
          <a:xfrm>
            <a:off x="266700" y="5124450"/>
            <a:ext cx="8921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CLK</a:t>
            </a:r>
          </a:p>
        </p:txBody>
      </p:sp>
      <p:sp>
        <p:nvSpPr>
          <p:cNvPr id="13328" name="Text Box 25"/>
          <p:cNvSpPr txBox="1">
            <a:spLocks noChangeArrowheads="1"/>
          </p:cNvSpPr>
          <p:nvPr/>
        </p:nvSpPr>
        <p:spPr bwMode="auto">
          <a:xfrm>
            <a:off x="7396163" y="3697288"/>
            <a:ext cx="712787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Q1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29" name="Text Box 26"/>
          <p:cNvSpPr txBox="1">
            <a:spLocks noChangeArrowheads="1"/>
          </p:cNvSpPr>
          <p:nvPr/>
        </p:nvSpPr>
        <p:spPr bwMode="auto">
          <a:xfrm>
            <a:off x="8732838" y="3444875"/>
            <a:ext cx="1247775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FF0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440" name="Line 28"/>
          <p:cNvSpPr>
            <a:spLocks noChangeShapeType="1"/>
          </p:cNvSpPr>
          <p:nvPr/>
        </p:nvSpPr>
        <p:spPr bwMode="auto">
          <a:xfrm>
            <a:off x="1960563" y="4452938"/>
            <a:ext cx="0" cy="1008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441" name="Line 29"/>
          <p:cNvSpPr>
            <a:spLocks noChangeShapeType="1"/>
          </p:cNvSpPr>
          <p:nvPr/>
        </p:nvSpPr>
        <p:spPr bwMode="auto">
          <a:xfrm flipH="1">
            <a:off x="1960563" y="4452938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31" name="Text Box 30"/>
          <p:cNvSpPr txBox="1">
            <a:spLocks noChangeArrowheads="1"/>
          </p:cNvSpPr>
          <p:nvPr/>
        </p:nvSpPr>
        <p:spPr bwMode="auto">
          <a:xfrm>
            <a:off x="7573963" y="2436813"/>
            <a:ext cx="712787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D0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32" name="Text Box 31"/>
          <p:cNvSpPr txBox="1">
            <a:spLocks noChangeArrowheads="1"/>
          </p:cNvSpPr>
          <p:nvPr/>
        </p:nvSpPr>
        <p:spPr bwMode="auto">
          <a:xfrm>
            <a:off x="9623425" y="4032250"/>
            <a:ext cx="712788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Q0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33" name="Line 32"/>
          <p:cNvSpPr>
            <a:spLocks noChangeShapeType="1"/>
          </p:cNvSpPr>
          <p:nvPr/>
        </p:nvSpPr>
        <p:spPr bwMode="auto">
          <a:xfrm flipH="1">
            <a:off x="1960563" y="4032250"/>
            <a:ext cx="17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13334" name="Group 33"/>
          <p:cNvGrpSpPr>
            <a:grpSpLocks/>
          </p:cNvGrpSpPr>
          <p:nvPr/>
        </p:nvGrpSpPr>
        <p:grpSpPr bwMode="auto">
          <a:xfrm>
            <a:off x="1158875" y="2771775"/>
            <a:ext cx="177800" cy="1009650"/>
            <a:chOff x="1872" y="1680"/>
            <a:chExt cx="96" cy="576"/>
          </a:xfrm>
        </p:grpSpPr>
        <p:sp>
          <p:nvSpPr>
            <p:cNvPr id="13438" name="Line 34"/>
            <p:cNvSpPr>
              <a:spLocks noChangeShapeType="1"/>
            </p:cNvSpPr>
            <p:nvPr/>
          </p:nvSpPr>
          <p:spPr bwMode="auto">
            <a:xfrm flipV="1">
              <a:off x="1920" y="1776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39" name="Oval 35"/>
            <p:cNvSpPr>
              <a:spLocks noChangeArrowheads="1"/>
            </p:cNvSpPr>
            <p:nvPr/>
          </p:nvSpPr>
          <p:spPr bwMode="auto">
            <a:xfrm>
              <a:off x="1872" y="1680"/>
              <a:ext cx="96" cy="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</p:grpSp>
      <p:grpSp>
        <p:nvGrpSpPr>
          <p:cNvPr id="13335" name="Group 36"/>
          <p:cNvGrpSpPr>
            <a:grpSpLocks/>
          </p:cNvGrpSpPr>
          <p:nvPr/>
        </p:nvGrpSpPr>
        <p:grpSpPr bwMode="auto">
          <a:xfrm>
            <a:off x="5613400" y="2771775"/>
            <a:ext cx="179388" cy="1009650"/>
            <a:chOff x="4944" y="1680"/>
            <a:chExt cx="96" cy="576"/>
          </a:xfrm>
        </p:grpSpPr>
        <p:sp>
          <p:nvSpPr>
            <p:cNvPr id="13436" name="Line 37"/>
            <p:cNvSpPr>
              <a:spLocks noChangeShapeType="1"/>
            </p:cNvSpPr>
            <p:nvPr/>
          </p:nvSpPr>
          <p:spPr bwMode="auto">
            <a:xfrm flipV="1">
              <a:off x="4992" y="1776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37" name="Oval 38"/>
            <p:cNvSpPr>
              <a:spLocks noChangeArrowheads="1"/>
            </p:cNvSpPr>
            <p:nvPr/>
          </p:nvSpPr>
          <p:spPr bwMode="auto">
            <a:xfrm>
              <a:off x="4944" y="1680"/>
              <a:ext cx="96" cy="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</p:grpSp>
      <p:grpSp>
        <p:nvGrpSpPr>
          <p:cNvPr id="13336" name="Group 39"/>
          <p:cNvGrpSpPr>
            <a:grpSpLocks/>
          </p:cNvGrpSpPr>
          <p:nvPr/>
        </p:nvGrpSpPr>
        <p:grpSpPr bwMode="auto">
          <a:xfrm>
            <a:off x="3386138" y="2771775"/>
            <a:ext cx="177800" cy="1009650"/>
            <a:chOff x="3888" y="1680"/>
            <a:chExt cx="96" cy="576"/>
          </a:xfrm>
        </p:grpSpPr>
        <p:sp>
          <p:nvSpPr>
            <p:cNvPr id="13434" name="Line 40"/>
            <p:cNvSpPr>
              <a:spLocks noChangeShapeType="1"/>
            </p:cNvSpPr>
            <p:nvPr/>
          </p:nvSpPr>
          <p:spPr bwMode="auto">
            <a:xfrm flipV="1">
              <a:off x="3936" y="1776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35" name="Oval 41"/>
            <p:cNvSpPr>
              <a:spLocks noChangeArrowheads="1"/>
            </p:cNvSpPr>
            <p:nvPr/>
          </p:nvSpPr>
          <p:spPr bwMode="auto">
            <a:xfrm>
              <a:off x="3888" y="1680"/>
              <a:ext cx="96" cy="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</p:grpSp>
      <p:grpSp>
        <p:nvGrpSpPr>
          <p:cNvPr id="13337" name="Group 42"/>
          <p:cNvGrpSpPr>
            <a:grpSpLocks/>
          </p:cNvGrpSpPr>
          <p:nvPr/>
        </p:nvGrpSpPr>
        <p:grpSpPr bwMode="auto">
          <a:xfrm>
            <a:off x="7842250" y="2771775"/>
            <a:ext cx="177800" cy="1009650"/>
            <a:chOff x="2928" y="1680"/>
            <a:chExt cx="96" cy="576"/>
          </a:xfrm>
        </p:grpSpPr>
        <p:sp>
          <p:nvSpPr>
            <p:cNvPr id="13432" name="Line 43"/>
            <p:cNvSpPr>
              <a:spLocks noChangeShapeType="1"/>
            </p:cNvSpPr>
            <p:nvPr/>
          </p:nvSpPr>
          <p:spPr bwMode="auto">
            <a:xfrm flipV="1">
              <a:off x="2976" y="1776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33" name="Oval 44"/>
            <p:cNvSpPr>
              <a:spLocks noChangeArrowheads="1"/>
            </p:cNvSpPr>
            <p:nvPr/>
          </p:nvSpPr>
          <p:spPr bwMode="auto">
            <a:xfrm>
              <a:off x="2928" y="1680"/>
              <a:ext cx="96" cy="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</p:grpSp>
      <p:sp>
        <p:nvSpPr>
          <p:cNvPr id="13338" name="Line 45"/>
          <p:cNvSpPr>
            <a:spLocks noChangeShapeType="1"/>
          </p:cNvSpPr>
          <p:nvPr/>
        </p:nvSpPr>
        <p:spPr bwMode="auto">
          <a:xfrm>
            <a:off x="1514475" y="3613150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39" name="Line 46"/>
          <p:cNvSpPr>
            <a:spLocks noChangeShapeType="1"/>
          </p:cNvSpPr>
          <p:nvPr/>
        </p:nvSpPr>
        <p:spPr bwMode="auto">
          <a:xfrm>
            <a:off x="1960563" y="378142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40" name="Line 47"/>
          <p:cNvSpPr>
            <a:spLocks noChangeShapeType="1"/>
          </p:cNvSpPr>
          <p:nvPr/>
        </p:nvSpPr>
        <p:spPr bwMode="auto">
          <a:xfrm>
            <a:off x="1514475" y="3613150"/>
            <a:ext cx="446088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41" name="Line 48"/>
          <p:cNvSpPr>
            <a:spLocks noChangeShapeType="1"/>
          </p:cNvSpPr>
          <p:nvPr/>
        </p:nvSpPr>
        <p:spPr bwMode="auto">
          <a:xfrm flipV="1">
            <a:off x="1514475" y="4284663"/>
            <a:ext cx="446088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42" name="Text Box 49"/>
          <p:cNvSpPr txBox="1">
            <a:spLocks noChangeArrowheads="1"/>
          </p:cNvSpPr>
          <p:nvPr/>
        </p:nvSpPr>
        <p:spPr bwMode="auto">
          <a:xfrm>
            <a:off x="1514475" y="3613150"/>
            <a:ext cx="3635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343" name="Text Box 50"/>
          <p:cNvSpPr txBox="1">
            <a:spLocks noChangeArrowheads="1"/>
          </p:cNvSpPr>
          <p:nvPr/>
        </p:nvSpPr>
        <p:spPr bwMode="auto">
          <a:xfrm>
            <a:off x="1514475" y="4032250"/>
            <a:ext cx="3635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44" name="Line 51"/>
          <p:cNvSpPr>
            <a:spLocks noChangeShapeType="1"/>
          </p:cNvSpPr>
          <p:nvPr/>
        </p:nvSpPr>
        <p:spPr bwMode="auto">
          <a:xfrm flipH="1">
            <a:off x="1247775" y="4284663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13345" name="Group 52"/>
          <p:cNvGrpSpPr>
            <a:grpSpLocks/>
          </p:cNvGrpSpPr>
          <p:nvPr/>
        </p:nvGrpSpPr>
        <p:grpSpPr bwMode="auto">
          <a:xfrm>
            <a:off x="3386138" y="3613150"/>
            <a:ext cx="2227262" cy="1847850"/>
            <a:chOff x="1632" y="2016"/>
            <a:chExt cx="1200" cy="1056"/>
          </a:xfrm>
        </p:grpSpPr>
        <p:grpSp>
          <p:nvGrpSpPr>
            <p:cNvPr id="13409" name="Group 53"/>
            <p:cNvGrpSpPr>
              <a:grpSpLocks/>
            </p:cNvGrpSpPr>
            <p:nvPr/>
          </p:nvGrpSpPr>
          <p:grpSpPr bwMode="auto">
            <a:xfrm>
              <a:off x="2064" y="2112"/>
              <a:ext cx="768" cy="768"/>
              <a:chOff x="2160" y="2208"/>
              <a:chExt cx="768" cy="768"/>
            </a:xfrm>
          </p:grpSpPr>
          <p:sp>
            <p:nvSpPr>
              <p:cNvPr id="13422" name="Rectangle 54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432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de-CH" altLang="de-DE"/>
              </a:p>
            </p:txBody>
          </p:sp>
          <p:sp>
            <p:nvSpPr>
              <p:cNvPr id="13423" name="Text Box 55"/>
              <p:cNvSpPr txBox="1">
                <a:spLocks noChangeArrowheads="1"/>
              </p:cNvSpPr>
              <p:nvPr/>
            </p:nvSpPr>
            <p:spPr bwMode="auto">
              <a:xfrm>
                <a:off x="2496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306" tIns="52153" rIns="104306" bIns="52153">
                <a:spAutoFit/>
              </a:bodyPr>
              <a:lstStyle>
                <a:lvl1pPr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de-CH" altLang="de-DE" sz="2100" b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13424" name="Text Box 56"/>
              <p:cNvSpPr txBox="1">
                <a:spLocks noChangeArrowheads="1"/>
              </p:cNvSpPr>
              <p:nvPr/>
            </p:nvSpPr>
            <p:spPr bwMode="auto">
              <a:xfrm>
                <a:off x="2304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306" tIns="52153" rIns="104306" bIns="52153">
                <a:spAutoFit/>
              </a:bodyPr>
              <a:lstStyle>
                <a:lvl1pPr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de-CH" altLang="de-DE" sz="2100" b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3425" name="Text Box 57"/>
              <p:cNvSpPr txBox="1">
                <a:spLocks noChangeArrowheads="1"/>
              </p:cNvSpPr>
              <p:nvPr/>
            </p:nvSpPr>
            <p:spPr bwMode="auto">
              <a:xfrm>
                <a:off x="2400" y="2688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306" tIns="52153" rIns="104306" bIns="52153">
                <a:spAutoFit/>
              </a:bodyPr>
              <a:lstStyle>
                <a:lvl1pPr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de-CH" altLang="de-DE" sz="2100" b="0">
                    <a:solidFill>
                      <a:schemeClr val="tx1"/>
                    </a:solidFill>
                  </a:rPr>
                  <a:t>!Q</a:t>
                </a:r>
              </a:p>
            </p:txBody>
          </p:sp>
          <p:sp>
            <p:nvSpPr>
              <p:cNvPr id="13426" name="Line 58"/>
              <p:cNvSpPr>
                <a:spLocks noChangeShapeType="1"/>
              </p:cNvSpPr>
              <p:nvPr/>
            </p:nvSpPr>
            <p:spPr bwMode="auto">
              <a:xfrm>
                <a:off x="2736" y="278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27" name="Line 59"/>
              <p:cNvSpPr>
                <a:spLocks noChangeShapeType="1"/>
              </p:cNvSpPr>
              <p:nvPr/>
            </p:nvSpPr>
            <p:spPr bwMode="auto">
              <a:xfrm>
                <a:off x="2736" y="235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28" name="Line 60"/>
              <p:cNvSpPr>
                <a:spLocks noChangeShapeType="1"/>
              </p:cNvSpPr>
              <p:nvPr/>
            </p:nvSpPr>
            <p:spPr bwMode="auto">
              <a:xfrm>
                <a:off x="2304" y="2496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29" name="Line 61"/>
              <p:cNvSpPr>
                <a:spLocks noChangeShapeType="1"/>
              </p:cNvSpPr>
              <p:nvPr/>
            </p:nvSpPr>
            <p:spPr bwMode="auto">
              <a:xfrm flipH="1">
                <a:off x="2304" y="259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30" name="Line 62"/>
              <p:cNvSpPr>
                <a:spLocks noChangeShapeType="1"/>
              </p:cNvSpPr>
              <p:nvPr/>
            </p:nvSpPr>
            <p:spPr bwMode="auto">
              <a:xfrm>
                <a:off x="2160" y="259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31" name="Line 63"/>
              <p:cNvSpPr>
                <a:spLocks noChangeShapeType="1"/>
              </p:cNvSpPr>
              <p:nvPr/>
            </p:nvSpPr>
            <p:spPr bwMode="auto">
              <a:xfrm>
                <a:off x="2160" y="235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3410" name="Line 64"/>
            <p:cNvSpPr>
              <a:spLocks noChangeShapeType="1"/>
            </p:cNvSpPr>
            <p:nvPr/>
          </p:nvSpPr>
          <p:spPr bwMode="auto">
            <a:xfrm flipH="1">
              <a:off x="1680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grpSp>
          <p:nvGrpSpPr>
            <p:cNvPr id="13411" name="Group 65"/>
            <p:cNvGrpSpPr>
              <a:grpSpLocks/>
            </p:cNvGrpSpPr>
            <p:nvPr/>
          </p:nvGrpSpPr>
          <p:grpSpPr bwMode="auto">
            <a:xfrm>
              <a:off x="2064" y="2496"/>
              <a:ext cx="144" cy="576"/>
              <a:chOff x="2208" y="2112"/>
              <a:chExt cx="144" cy="576"/>
            </a:xfrm>
          </p:grpSpPr>
          <p:sp>
            <p:nvSpPr>
              <p:cNvPr id="13420" name="Line 66"/>
              <p:cNvSpPr>
                <a:spLocks noChangeShapeType="1"/>
              </p:cNvSpPr>
              <p:nvPr/>
            </p:nvSpPr>
            <p:spPr bwMode="auto">
              <a:xfrm>
                <a:off x="2208" y="2112"/>
                <a:ext cx="0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med" len="med"/>
                <a:tailEnd type="oval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21" name="Line 67"/>
              <p:cNvSpPr>
                <a:spLocks noChangeShapeType="1"/>
              </p:cNvSpPr>
              <p:nvPr/>
            </p:nvSpPr>
            <p:spPr bwMode="auto">
              <a:xfrm flipH="1">
                <a:off x="2208" y="211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3412" name="Line 68"/>
            <p:cNvSpPr>
              <a:spLocks noChangeShapeType="1"/>
            </p:cNvSpPr>
            <p:nvPr/>
          </p:nvSpPr>
          <p:spPr bwMode="auto">
            <a:xfrm flipH="1">
              <a:off x="2064" y="2256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13" name="Line 69"/>
            <p:cNvSpPr>
              <a:spLocks noChangeShapeType="1"/>
            </p:cNvSpPr>
            <p:nvPr/>
          </p:nvSpPr>
          <p:spPr bwMode="auto">
            <a:xfrm>
              <a:off x="1824" y="201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14" name="Line 70"/>
            <p:cNvSpPr>
              <a:spLocks noChangeShapeType="1"/>
            </p:cNvSpPr>
            <p:nvPr/>
          </p:nvSpPr>
          <p:spPr bwMode="auto">
            <a:xfrm>
              <a:off x="2064" y="211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15" name="Line 71"/>
            <p:cNvSpPr>
              <a:spLocks noChangeShapeType="1"/>
            </p:cNvSpPr>
            <p:nvPr/>
          </p:nvSpPr>
          <p:spPr bwMode="auto">
            <a:xfrm>
              <a:off x="1824" y="201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16" name="Line 72"/>
            <p:cNvSpPr>
              <a:spLocks noChangeShapeType="1"/>
            </p:cNvSpPr>
            <p:nvPr/>
          </p:nvSpPr>
          <p:spPr bwMode="auto">
            <a:xfrm flipV="1">
              <a:off x="1824" y="2400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417" name="Text Box 73"/>
            <p:cNvSpPr txBox="1">
              <a:spLocks noChangeArrowheads="1"/>
            </p:cNvSpPr>
            <p:nvPr/>
          </p:nvSpPr>
          <p:spPr bwMode="auto">
            <a:xfrm>
              <a:off x="182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18" name="Text Box 74"/>
            <p:cNvSpPr txBox="1">
              <a:spLocks noChangeArrowheads="1"/>
            </p:cNvSpPr>
            <p:nvPr/>
          </p:nvSpPr>
          <p:spPr bwMode="auto">
            <a:xfrm>
              <a:off x="1824" y="225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419" name="Line 75"/>
            <p:cNvSpPr>
              <a:spLocks noChangeShapeType="1"/>
            </p:cNvSpPr>
            <p:nvPr/>
          </p:nvSpPr>
          <p:spPr bwMode="auto">
            <a:xfrm flipH="1">
              <a:off x="1632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3346" name="Line 76"/>
          <p:cNvSpPr>
            <a:spLocks noChangeShapeType="1"/>
          </p:cNvSpPr>
          <p:nvPr/>
        </p:nvSpPr>
        <p:spPr bwMode="auto">
          <a:xfrm>
            <a:off x="3386138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13347" name="Group 77"/>
          <p:cNvGrpSpPr>
            <a:grpSpLocks/>
          </p:cNvGrpSpPr>
          <p:nvPr/>
        </p:nvGrpSpPr>
        <p:grpSpPr bwMode="auto">
          <a:xfrm>
            <a:off x="5613400" y="3613150"/>
            <a:ext cx="2228850" cy="1847850"/>
            <a:chOff x="1632" y="2016"/>
            <a:chExt cx="1200" cy="1056"/>
          </a:xfrm>
        </p:grpSpPr>
        <p:grpSp>
          <p:nvGrpSpPr>
            <p:cNvPr id="13386" name="Group 78"/>
            <p:cNvGrpSpPr>
              <a:grpSpLocks/>
            </p:cNvGrpSpPr>
            <p:nvPr/>
          </p:nvGrpSpPr>
          <p:grpSpPr bwMode="auto">
            <a:xfrm>
              <a:off x="2064" y="2112"/>
              <a:ext cx="768" cy="768"/>
              <a:chOff x="2160" y="2208"/>
              <a:chExt cx="768" cy="768"/>
            </a:xfrm>
          </p:grpSpPr>
          <p:sp>
            <p:nvSpPr>
              <p:cNvPr id="13399" name="Rectangle 79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432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de-CH" altLang="de-DE"/>
              </a:p>
            </p:txBody>
          </p:sp>
          <p:sp>
            <p:nvSpPr>
              <p:cNvPr id="13400" name="Text Box 80"/>
              <p:cNvSpPr txBox="1">
                <a:spLocks noChangeArrowheads="1"/>
              </p:cNvSpPr>
              <p:nvPr/>
            </p:nvSpPr>
            <p:spPr bwMode="auto">
              <a:xfrm>
                <a:off x="2496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306" tIns="52153" rIns="104306" bIns="52153">
                <a:spAutoFit/>
              </a:bodyPr>
              <a:lstStyle>
                <a:lvl1pPr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de-CH" altLang="de-DE" sz="2100" b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13401" name="Text Box 81"/>
              <p:cNvSpPr txBox="1">
                <a:spLocks noChangeArrowheads="1"/>
              </p:cNvSpPr>
              <p:nvPr/>
            </p:nvSpPr>
            <p:spPr bwMode="auto">
              <a:xfrm>
                <a:off x="2304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306" tIns="52153" rIns="104306" bIns="52153">
                <a:spAutoFit/>
              </a:bodyPr>
              <a:lstStyle>
                <a:lvl1pPr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de-CH" altLang="de-DE" sz="2100" b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3402" name="Text Box 82"/>
              <p:cNvSpPr txBox="1">
                <a:spLocks noChangeArrowheads="1"/>
              </p:cNvSpPr>
              <p:nvPr/>
            </p:nvSpPr>
            <p:spPr bwMode="auto">
              <a:xfrm>
                <a:off x="2400" y="2688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306" tIns="52153" rIns="104306" bIns="52153">
                <a:spAutoFit/>
              </a:bodyPr>
              <a:lstStyle>
                <a:lvl1pPr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de-CH" altLang="de-DE" sz="2100" b="0">
                    <a:solidFill>
                      <a:schemeClr val="tx1"/>
                    </a:solidFill>
                  </a:rPr>
                  <a:t>!Q</a:t>
                </a:r>
              </a:p>
            </p:txBody>
          </p:sp>
          <p:sp>
            <p:nvSpPr>
              <p:cNvPr id="13403" name="Line 83"/>
              <p:cNvSpPr>
                <a:spLocks noChangeShapeType="1"/>
              </p:cNvSpPr>
              <p:nvPr/>
            </p:nvSpPr>
            <p:spPr bwMode="auto">
              <a:xfrm>
                <a:off x="2736" y="278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04" name="Line 84"/>
              <p:cNvSpPr>
                <a:spLocks noChangeShapeType="1"/>
              </p:cNvSpPr>
              <p:nvPr/>
            </p:nvSpPr>
            <p:spPr bwMode="auto">
              <a:xfrm>
                <a:off x="2736" y="235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05" name="Line 85"/>
              <p:cNvSpPr>
                <a:spLocks noChangeShapeType="1"/>
              </p:cNvSpPr>
              <p:nvPr/>
            </p:nvSpPr>
            <p:spPr bwMode="auto">
              <a:xfrm>
                <a:off x="2304" y="2496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06" name="Line 86"/>
              <p:cNvSpPr>
                <a:spLocks noChangeShapeType="1"/>
              </p:cNvSpPr>
              <p:nvPr/>
            </p:nvSpPr>
            <p:spPr bwMode="auto">
              <a:xfrm flipH="1">
                <a:off x="2304" y="259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07" name="Line 87"/>
              <p:cNvSpPr>
                <a:spLocks noChangeShapeType="1"/>
              </p:cNvSpPr>
              <p:nvPr/>
            </p:nvSpPr>
            <p:spPr bwMode="auto">
              <a:xfrm>
                <a:off x="2160" y="259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408" name="Line 88"/>
              <p:cNvSpPr>
                <a:spLocks noChangeShapeType="1"/>
              </p:cNvSpPr>
              <p:nvPr/>
            </p:nvSpPr>
            <p:spPr bwMode="auto">
              <a:xfrm>
                <a:off x="2160" y="235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3387" name="Line 89"/>
            <p:cNvSpPr>
              <a:spLocks noChangeShapeType="1"/>
            </p:cNvSpPr>
            <p:nvPr/>
          </p:nvSpPr>
          <p:spPr bwMode="auto">
            <a:xfrm flipH="1">
              <a:off x="1680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grpSp>
          <p:nvGrpSpPr>
            <p:cNvPr id="13388" name="Group 90"/>
            <p:cNvGrpSpPr>
              <a:grpSpLocks/>
            </p:cNvGrpSpPr>
            <p:nvPr/>
          </p:nvGrpSpPr>
          <p:grpSpPr bwMode="auto">
            <a:xfrm>
              <a:off x="2064" y="2496"/>
              <a:ext cx="144" cy="576"/>
              <a:chOff x="2208" y="2112"/>
              <a:chExt cx="144" cy="576"/>
            </a:xfrm>
          </p:grpSpPr>
          <p:sp>
            <p:nvSpPr>
              <p:cNvPr id="13397" name="Line 91"/>
              <p:cNvSpPr>
                <a:spLocks noChangeShapeType="1"/>
              </p:cNvSpPr>
              <p:nvPr/>
            </p:nvSpPr>
            <p:spPr bwMode="auto">
              <a:xfrm>
                <a:off x="2208" y="2112"/>
                <a:ext cx="0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med" len="med"/>
                <a:tailEnd type="oval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398" name="Line 92"/>
              <p:cNvSpPr>
                <a:spLocks noChangeShapeType="1"/>
              </p:cNvSpPr>
              <p:nvPr/>
            </p:nvSpPr>
            <p:spPr bwMode="auto">
              <a:xfrm flipH="1">
                <a:off x="2208" y="211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3389" name="Line 93"/>
            <p:cNvSpPr>
              <a:spLocks noChangeShapeType="1"/>
            </p:cNvSpPr>
            <p:nvPr/>
          </p:nvSpPr>
          <p:spPr bwMode="auto">
            <a:xfrm flipH="1">
              <a:off x="2064" y="2256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90" name="Line 94"/>
            <p:cNvSpPr>
              <a:spLocks noChangeShapeType="1"/>
            </p:cNvSpPr>
            <p:nvPr/>
          </p:nvSpPr>
          <p:spPr bwMode="auto">
            <a:xfrm>
              <a:off x="1824" y="201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91" name="Line 95"/>
            <p:cNvSpPr>
              <a:spLocks noChangeShapeType="1"/>
            </p:cNvSpPr>
            <p:nvPr/>
          </p:nvSpPr>
          <p:spPr bwMode="auto">
            <a:xfrm>
              <a:off x="2064" y="211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92" name="Line 96"/>
            <p:cNvSpPr>
              <a:spLocks noChangeShapeType="1"/>
            </p:cNvSpPr>
            <p:nvPr/>
          </p:nvSpPr>
          <p:spPr bwMode="auto">
            <a:xfrm>
              <a:off x="1824" y="201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93" name="Line 97"/>
            <p:cNvSpPr>
              <a:spLocks noChangeShapeType="1"/>
            </p:cNvSpPr>
            <p:nvPr/>
          </p:nvSpPr>
          <p:spPr bwMode="auto">
            <a:xfrm flipV="1">
              <a:off x="1824" y="2400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94" name="Text Box 98"/>
            <p:cNvSpPr txBox="1">
              <a:spLocks noChangeArrowheads="1"/>
            </p:cNvSpPr>
            <p:nvPr/>
          </p:nvSpPr>
          <p:spPr bwMode="auto">
            <a:xfrm>
              <a:off x="182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395" name="Text Box 99"/>
            <p:cNvSpPr txBox="1">
              <a:spLocks noChangeArrowheads="1"/>
            </p:cNvSpPr>
            <p:nvPr/>
          </p:nvSpPr>
          <p:spPr bwMode="auto">
            <a:xfrm>
              <a:off x="1824" y="225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396" name="Line 100"/>
            <p:cNvSpPr>
              <a:spLocks noChangeShapeType="1"/>
            </p:cNvSpPr>
            <p:nvPr/>
          </p:nvSpPr>
          <p:spPr bwMode="auto">
            <a:xfrm flipH="1">
              <a:off x="1632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3348" name="Line 101"/>
          <p:cNvSpPr>
            <a:spLocks noChangeShapeType="1"/>
          </p:cNvSpPr>
          <p:nvPr/>
        </p:nvSpPr>
        <p:spPr bwMode="auto">
          <a:xfrm>
            <a:off x="5613400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13349" name="Group 102"/>
          <p:cNvGrpSpPr>
            <a:grpSpLocks/>
          </p:cNvGrpSpPr>
          <p:nvPr/>
        </p:nvGrpSpPr>
        <p:grpSpPr bwMode="auto">
          <a:xfrm>
            <a:off x="7842250" y="3613150"/>
            <a:ext cx="2227263" cy="1847850"/>
            <a:chOff x="1632" y="2016"/>
            <a:chExt cx="1200" cy="1056"/>
          </a:xfrm>
        </p:grpSpPr>
        <p:grpSp>
          <p:nvGrpSpPr>
            <p:cNvPr id="13363" name="Group 103"/>
            <p:cNvGrpSpPr>
              <a:grpSpLocks/>
            </p:cNvGrpSpPr>
            <p:nvPr/>
          </p:nvGrpSpPr>
          <p:grpSpPr bwMode="auto">
            <a:xfrm>
              <a:off x="2064" y="2112"/>
              <a:ext cx="768" cy="768"/>
              <a:chOff x="2160" y="2208"/>
              <a:chExt cx="768" cy="768"/>
            </a:xfrm>
          </p:grpSpPr>
          <p:sp>
            <p:nvSpPr>
              <p:cNvPr id="13376" name="Rectangle 104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432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de-CH" altLang="de-DE"/>
              </a:p>
            </p:txBody>
          </p:sp>
          <p:sp>
            <p:nvSpPr>
              <p:cNvPr id="13377" name="Text Box 105"/>
              <p:cNvSpPr txBox="1">
                <a:spLocks noChangeArrowheads="1"/>
              </p:cNvSpPr>
              <p:nvPr/>
            </p:nvSpPr>
            <p:spPr bwMode="auto">
              <a:xfrm>
                <a:off x="2496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306" tIns="52153" rIns="104306" bIns="52153">
                <a:spAutoFit/>
              </a:bodyPr>
              <a:lstStyle>
                <a:lvl1pPr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de-CH" altLang="de-DE" sz="2100" b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13378" name="Text Box 106"/>
              <p:cNvSpPr txBox="1">
                <a:spLocks noChangeArrowheads="1"/>
              </p:cNvSpPr>
              <p:nvPr/>
            </p:nvSpPr>
            <p:spPr bwMode="auto">
              <a:xfrm>
                <a:off x="2304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306" tIns="52153" rIns="104306" bIns="52153">
                <a:spAutoFit/>
              </a:bodyPr>
              <a:lstStyle>
                <a:lvl1pPr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de-CH" altLang="de-DE" sz="2100" b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3379" name="Text Box 107"/>
              <p:cNvSpPr txBox="1">
                <a:spLocks noChangeArrowheads="1"/>
              </p:cNvSpPr>
              <p:nvPr/>
            </p:nvSpPr>
            <p:spPr bwMode="auto">
              <a:xfrm>
                <a:off x="2400" y="2688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306" tIns="52153" rIns="104306" bIns="52153">
                <a:spAutoFit/>
              </a:bodyPr>
              <a:lstStyle>
                <a:lvl1pPr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1042988" eaLnBrk="0" hangingPunct="0">
                  <a:defRPr sz="2800" b="1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defTabSz="1042988" eaLnBrk="0" fontAlgn="base" hangingPunct="0">
                  <a:lnSpc>
                    <a:spcPts val="3200"/>
                  </a:lnSpc>
                  <a:spcBef>
                    <a:spcPct val="0"/>
                  </a:spcBef>
                  <a:spcAft>
                    <a:spcPts val="1600"/>
                  </a:spcAft>
                  <a:defRPr sz="2800" b="1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de-CH" altLang="de-DE" sz="2100" b="0">
                    <a:solidFill>
                      <a:schemeClr val="tx1"/>
                    </a:solidFill>
                  </a:rPr>
                  <a:t>!Q</a:t>
                </a:r>
              </a:p>
            </p:txBody>
          </p:sp>
          <p:sp>
            <p:nvSpPr>
              <p:cNvPr id="13380" name="Line 108"/>
              <p:cNvSpPr>
                <a:spLocks noChangeShapeType="1"/>
              </p:cNvSpPr>
              <p:nvPr/>
            </p:nvSpPr>
            <p:spPr bwMode="auto">
              <a:xfrm>
                <a:off x="2736" y="278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381" name="Line 109"/>
              <p:cNvSpPr>
                <a:spLocks noChangeShapeType="1"/>
              </p:cNvSpPr>
              <p:nvPr/>
            </p:nvSpPr>
            <p:spPr bwMode="auto">
              <a:xfrm>
                <a:off x="2736" y="235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382" name="Line 110"/>
              <p:cNvSpPr>
                <a:spLocks noChangeShapeType="1"/>
              </p:cNvSpPr>
              <p:nvPr/>
            </p:nvSpPr>
            <p:spPr bwMode="auto">
              <a:xfrm>
                <a:off x="2304" y="2496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383" name="Line 111"/>
              <p:cNvSpPr>
                <a:spLocks noChangeShapeType="1"/>
              </p:cNvSpPr>
              <p:nvPr/>
            </p:nvSpPr>
            <p:spPr bwMode="auto">
              <a:xfrm flipH="1">
                <a:off x="2304" y="259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384" name="Line 112"/>
              <p:cNvSpPr>
                <a:spLocks noChangeShapeType="1"/>
              </p:cNvSpPr>
              <p:nvPr/>
            </p:nvSpPr>
            <p:spPr bwMode="auto">
              <a:xfrm>
                <a:off x="2160" y="259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385" name="Line 113"/>
              <p:cNvSpPr>
                <a:spLocks noChangeShapeType="1"/>
              </p:cNvSpPr>
              <p:nvPr/>
            </p:nvSpPr>
            <p:spPr bwMode="auto">
              <a:xfrm>
                <a:off x="2160" y="235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3364" name="Line 114"/>
            <p:cNvSpPr>
              <a:spLocks noChangeShapeType="1"/>
            </p:cNvSpPr>
            <p:nvPr/>
          </p:nvSpPr>
          <p:spPr bwMode="auto">
            <a:xfrm flipH="1">
              <a:off x="1680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grpSp>
          <p:nvGrpSpPr>
            <p:cNvPr id="13365" name="Group 115"/>
            <p:cNvGrpSpPr>
              <a:grpSpLocks/>
            </p:cNvGrpSpPr>
            <p:nvPr/>
          </p:nvGrpSpPr>
          <p:grpSpPr bwMode="auto">
            <a:xfrm>
              <a:off x="2064" y="2496"/>
              <a:ext cx="144" cy="576"/>
              <a:chOff x="2208" y="2112"/>
              <a:chExt cx="144" cy="576"/>
            </a:xfrm>
          </p:grpSpPr>
          <p:sp>
            <p:nvSpPr>
              <p:cNvPr id="13374" name="Line 116"/>
              <p:cNvSpPr>
                <a:spLocks noChangeShapeType="1"/>
              </p:cNvSpPr>
              <p:nvPr/>
            </p:nvSpPr>
            <p:spPr bwMode="auto">
              <a:xfrm>
                <a:off x="2208" y="2112"/>
                <a:ext cx="0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13375" name="Line 117"/>
              <p:cNvSpPr>
                <a:spLocks noChangeShapeType="1"/>
              </p:cNvSpPr>
              <p:nvPr/>
            </p:nvSpPr>
            <p:spPr bwMode="auto">
              <a:xfrm flipH="1">
                <a:off x="2208" y="211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3366" name="Line 118"/>
            <p:cNvSpPr>
              <a:spLocks noChangeShapeType="1"/>
            </p:cNvSpPr>
            <p:nvPr/>
          </p:nvSpPr>
          <p:spPr bwMode="auto">
            <a:xfrm flipH="1">
              <a:off x="2064" y="2256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67" name="Line 119"/>
            <p:cNvSpPr>
              <a:spLocks noChangeShapeType="1"/>
            </p:cNvSpPr>
            <p:nvPr/>
          </p:nvSpPr>
          <p:spPr bwMode="auto">
            <a:xfrm>
              <a:off x="1824" y="201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68" name="Line 120"/>
            <p:cNvSpPr>
              <a:spLocks noChangeShapeType="1"/>
            </p:cNvSpPr>
            <p:nvPr/>
          </p:nvSpPr>
          <p:spPr bwMode="auto">
            <a:xfrm>
              <a:off x="2064" y="211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69" name="Line 121"/>
            <p:cNvSpPr>
              <a:spLocks noChangeShapeType="1"/>
            </p:cNvSpPr>
            <p:nvPr/>
          </p:nvSpPr>
          <p:spPr bwMode="auto">
            <a:xfrm>
              <a:off x="1824" y="201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70" name="Line 122"/>
            <p:cNvSpPr>
              <a:spLocks noChangeShapeType="1"/>
            </p:cNvSpPr>
            <p:nvPr/>
          </p:nvSpPr>
          <p:spPr bwMode="auto">
            <a:xfrm flipV="1">
              <a:off x="1824" y="2400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371" name="Text Box 123"/>
            <p:cNvSpPr txBox="1">
              <a:spLocks noChangeArrowheads="1"/>
            </p:cNvSpPr>
            <p:nvPr/>
          </p:nvSpPr>
          <p:spPr bwMode="auto">
            <a:xfrm>
              <a:off x="182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372" name="Text Box 124"/>
            <p:cNvSpPr txBox="1">
              <a:spLocks noChangeArrowheads="1"/>
            </p:cNvSpPr>
            <p:nvPr/>
          </p:nvSpPr>
          <p:spPr bwMode="auto">
            <a:xfrm>
              <a:off x="1824" y="225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373" name="Line 125"/>
            <p:cNvSpPr>
              <a:spLocks noChangeShapeType="1"/>
            </p:cNvSpPr>
            <p:nvPr/>
          </p:nvSpPr>
          <p:spPr bwMode="auto">
            <a:xfrm flipH="1">
              <a:off x="1632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3350" name="Line 126"/>
          <p:cNvSpPr>
            <a:spLocks noChangeShapeType="1"/>
          </p:cNvSpPr>
          <p:nvPr/>
        </p:nvSpPr>
        <p:spPr bwMode="auto">
          <a:xfrm>
            <a:off x="7842250" y="4032250"/>
            <a:ext cx="0" cy="252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51" name="Line 127"/>
          <p:cNvSpPr>
            <a:spLocks noChangeShapeType="1"/>
          </p:cNvSpPr>
          <p:nvPr/>
        </p:nvSpPr>
        <p:spPr bwMode="auto">
          <a:xfrm>
            <a:off x="1782763" y="3192463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52" name="Line 128"/>
          <p:cNvSpPr>
            <a:spLocks noChangeShapeType="1"/>
          </p:cNvSpPr>
          <p:nvPr/>
        </p:nvSpPr>
        <p:spPr bwMode="auto">
          <a:xfrm>
            <a:off x="8466138" y="3192463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53" name="Line 129"/>
          <p:cNvSpPr>
            <a:spLocks noChangeShapeType="1"/>
          </p:cNvSpPr>
          <p:nvPr/>
        </p:nvSpPr>
        <p:spPr bwMode="auto">
          <a:xfrm>
            <a:off x="6237288" y="3192463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54" name="Line 130"/>
          <p:cNvSpPr>
            <a:spLocks noChangeShapeType="1"/>
          </p:cNvSpPr>
          <p:nvPr/>
        </p:nvSpPr>
        <p:spPr bwMode="auto">
          <a:xfrm>
            <a:off x="4010025" y="3192463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55" name="Line 131"/>
          <p:cNvSpPr>
            <a:spLocks noChangeShapeType="1"/>
          </p:cNvSpPr>
          <p:nvPr/>
        </p:nvSpPr>
        <p:spPr bwMode="auto">
          <a:xfrm flipH="1">
            <a:off x="357188" y="3192463"/>
            <a:ext cx="81089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56" name="Text Box 132"/>
          <p:cNvSpPr txBox="1">
            <a:spLocks noChangeArrowheads="1"/>
          </p:cNvSpPr>
          <p:nvPr/>
        </p:nvSpPr>
        <p:spPr bwMode="auto">
          <a:xfrm>
            <a:off x="890588" y="2436813"/>
            <a:ext cx="803275" cy="4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D3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3357" name="Line 133"/>
          <p:cNvSpPr>
            <a:spLocks noChangeShapeType="1"/>
          </p:cNvSpPr>
          <p:nvPr/>
        </p:nvSpPr>
        <p:spPr bwMode="auto">
          <a:xfrm>
            <a:off x="1247775" y="4284663"/>
            <a:ext cx="0" cy="420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58" name="Line 134"/>
          <p:cNvSpPr>
            <a:spLocks noChangeShapeType="1"/>
          </p:cNvSpPr>
          <p:nvPr/>
        </p:nvSpPr>
        <p:spPr bwMode="auto">
          <a:xfrm>
            <a:off x="979488" y="4705350"/>
            <a:ext cx="5349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59" name="Line 135"/>
          <p:cNvSpPr>
            <a:spLocks noChangeShapeType="1"/>
          </p:cNvSpPr>
          <p:nvPr/>
        </p:nvSpPr>
        <p:spPr bwMode="auto">
          <a:xfrm>
            <a:off x="1069975" y="4789488"/>
            <a:ext cx="35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60" name="Line 136"/>
          <p:cNvSpPr>
            <a:spLocks noChangeShapeType="1"/>
          </p:cNvSpPr>
          <p:nvPr/>
        </p:nvSpPr>
        <p:spPr bwMode="auto">
          <a:xfrm>
            <a:off x="1158875" y="4872038"/>
            <a:ext cx="17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3361" name="Text Box 137"/>
          <p:cNvSpPr txBox="1">
            <a:spLocks noChangeArrowheads="1"/>
          </p:cNvSpPr>
          <p:nvPr/>
        </p:nvSpPr>
        <p:spPr bwMode="auto">
          <a:xfrm>
            <a:off x="266700" y="2855913"/>
            <a:ext cx="89217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13362" name="Line 138"/>
          <p:cNvSpPr>
            <a:spLocks noChangeShapeType="1"/>
          </p:cNvSpPr>
          <p:nvPr/>
        </p:nvSpPr>
        <p:spPr bwMode="auto">
          <a:xfrm>
            <a:off x="9713913" y="4032250"/>
            <a:ext cx="9794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40" name="Textfeld 139"/>
          <p:cNvSpPr txBox="1"/>
          <p:nvPr/>
        </p:nvSpPr>
        <p:spPr>
          <a:xfrm>
            <a:off x="2006529" y="2326162"/>
            <a:ext cx="982961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MSB</a:t>
            </a:r>
            <a:endParaRPr lang="de-CH" dirty="0"/>
          </a:p>
        </p:txBody>
      </p:sp>
      <p:sp>
        <p:nvSpPr>
          <p:cNvPr id="141" name="Textfeld 140"/>
          <p:cNvSpPr txBox="1"/>
          <p:nvPr/>
        </p:nvSpPr>
        <p:spPr>
          <a:xfrm>
            <a:off x="8692361" y="2341825"/>
            <a:ext cx="902811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L</a:t>
            </a:r>
            <a:r>
              <a:rPr lang="de-CH" dirty="0" smtClean="0"/>
              <a:t>SB</a:t>
            </a:r>
            <a:endParaRPr lang="de-CH" dirty="0"/>
          </a:p>
        </p:txBody>
      </p:sp>
      <p:sp>
        <p:nvSpPr>
          <p:cNvPr id="2" name="Textfeld 1"/>
          <p:cNvSpPr txBox="1"/>
          <p:nvPr/>
        </p:nvSpPr>
        <p:spPr>
          <a:xfrm>
            <a:off x="579381" y="847971"/>
            <a:ext cx="4307589" cy="470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0" dirty="0" err="1" smtClean="0">
                <a:solidFill>
                  <a:srgbClr val="0070C0"/>
                </a:solidFill>
              </a:rPr>
              <a:t>Example</a:t>
            </a:r>
            <a:r>
              <a:rPr lang="de-CH" sz="2400" b="0" dirty="0" smtClean="0">
                <a:solidFill>
                  <a:srgbClr val="0070C0"/>
                </a:solidFill>
              </a:rPr>
              <a:t> </a:t>
            </a:r>
            <a:r>
              <a:rPr lang="de-CH" sz="2400" b="0" dirty="0" err="1" smtClean="0">
                <a:solidFill>
                  <a:srgbClr val="0070C0"/>
                </a:solidFill>
              </a:rPr>
              <a:t>for</a:t>
            </a:r>
            <a:r>
              <a:rPr lang="de-CH" sz="2400" b="0" dirty="0" smtClean="0">
                <a:solidFill>
                  <a:srgbClr val="0070C0"/>
                </a:solidFill>
              </a:rPr>
              <a:t> </a:t>
            </a:r>
            <a:r>
              <a:rPr lang="de-CH" sz="2400" b="0" dirty="0" err="1" smtClean="0">
                <a:solidFill>
                  <a:srgbClr val="0070C0"/>
                </a:solidFill>
              </a:rPr>
              <a:t>shift</a:t>
            </a:r>
            <a:r>
              <a:rPr lang="de-CH" sz="2400" b="0" dirty="0" smtClean="0">
                <a:solidFill>
                  <a:srgbClr val="0070C0"/>
                </a:solidFill>
              </a:rPr>
              <a:t> </a:t>
            </a:r>
            <a:r>
              <a:rPr lang="de-CH" sz="2400" b="0" dirty="0" err="1" smtClean="0">
                <a:solidFill>
                  <a:srgbClr val="0070C0"/>
                </a:solidFill>
              </a:rPr>
              <a:t>towards</a:t>
            </a:r>
            <a:r>
              <a:rPr lang="de-CH" sz="2400" b="0" dirty="0" smtClean="0">
                <a:solidFill>
                  <a:srgbClr val="0070C0"/>
                </a:solidFill>
              </a:rPr>
              <a:t> LSB</a:t>
            </a:r>
            <a:endParaRPr lang="de-CH" sz="2400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63747" y="7215921"/>
            <a:ext cx="1214438" cy="1936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D3A68950-B7FD-482F-96F5-3851CF8A11F5}" type="slidenum">
              <a:rPr lang="de-DE" altLang="de-DE" sz="900" b="0">
                <a:solidFill>
                  <a:schemeClr val="tx1"/>
                </a:solidFill>
              </a:rPr>
              <a:pPr eaLnBrk="1" hangingPunct="1"/>
              <a:t>27</a:t>
            </a:fld>
            <a:endParaRPr lang="de-DE" altLang="de-DE" sz="900" b="0" dirty="0">
              <a:solidFill>
                <a:schemeClr val="tx1"/>
              </a:solidFill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3" y="401638"/>
            <a:ext cx="9090025" cy="1260475"/>
          </a:xfrm>
        </p:spPr>
        <p:txBody>
          <a:bodyPr/>
          <a:lstStyle/>
          <a:p>
            <a:pPr eaLnBrk="1" hangingPunct="1"/>
            <a:r>
              <a:rPr lang="de-CH" altLang="de-DE" dirty="0" smtClean="0"/>
              <a:t>Universal </a:t>
            </a:r>
            <a:r>
              <a:rPr lang="de-CH" altLang="de-DE" dirty="0" err="1" smtClean="0"/>
              <a:t>Shiftregister</a:t>
            </a:r>
            <a:r>
              <a:rPr lang="de-CH" altLang="de-DE" dirty="0" smtClean="0"/>
              <a:t> 74F194</a:t>
            </a:r>
            <a:br>
              <a:rPr lang="de-CH" altLang="de-DE" dirty="0" smtClean="0"/>
            </a:br>
            <a:r>
              <a:rPr lang="de-CH" altLang="de-DE" sz="2000" dirty="0" smtClean="0"/>
              <a:t>(</a:t>
            </a:r>
            <a:r>
              <a:rPr lang="de-CH" altLang="de-DE" sz="2000" dirty="0" err="1" smtClean="0"/>
              <a:t>only</a:t>
            </a:r>
            <a:r>
              <a:rPr lang="de-CH" altLang="de-DE" sz="2000" dirty="0" smtClean="0"/>
              <a:t> </a:t>
            </a:r>
            <a:r>
              <a:rPr lang="de-CH" altLang="de-DE" sz="2000" dirty="0" err="1" smtClean="0"/>
              <a:t>representing</a:t>
            </a:r>
            <a:r>
              <a:rPr lang="de-CH" altLang="de-DE" sz="2000" dirty="0" smtClean="0"/>
              <a:t> 3 </a:t>
            </a:r>
            <a:r>
              <a:rPr lang="de-CH" altLang="de-DE" sz="2000" dirty="0" err="1" smtClean="0"/>
              <a:t>bits</a:t>
            </a:r>
            <a:r>
              <a:rPr lang="de-CH" altLang="de-DE" sz="2000" dirty="0" smtClean="0"/>
              <a:t>)</a:t>
            </a: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3242493" y="3043972"/>
            <a:ext cx="801687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746943" y="6739672"/>
            <a:ext cx="81089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6360343" y="3043972"/>
            <a:ext cx="124777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32775" name="Text Box 6"/>
          <p:cNvSpPr txBox="1">
            <a:spLocks noChangeArrowheads="1"/>
          </p:cNvSpPr>
          <p:nvPr/>
        </p:nvSpPr>
        <p:spPr bwMode="auto">
          <a:xfrm>
            <a:off x="2350318" y="4304447"/>
            <a:ext cx="12477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FF1</a:t>
            </a:r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5469755" y="4052034"/>
            <a:ext cx="12477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FF2</a:t>
            </a:r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123055" y="6236434"/>
            <a:ext cx="8905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32778" name="Oval 9"/>
          <p:cNvSpPr>
            <a:spLocks noChangeArrowheads="1"/>
          </p:cNvSpPr>
          <p:nvPr/>
        </p:nvSpPr>
        <p:spPr bwMode="auto">
          <a:xfrm>
            <a:off x="3866380" y="3212247"/>
            <a:ext cx="177800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grpSp>
        <p:nvGrpSpPr>
          <p:cNvPr id="32779" name="Group 10"/>
          <p:cNvGrpSpPr>
            <a:grpSpLocks/>
          </p:cNvGrpSpPr>
          <p:nvPr/>
        </p:nvGrpSpPr>
        <p:grpSpPr bwMode="auto">
          <a:xfrm>
            <a:off x="5469755" y="4723547"/>
            <a:ext cx="1425575" cy="1344612"/>
            <a:chOff x="2160" y="2208"/>
            <a:chExt cx="768" cy="768"/>
          </a:xfrm>
        </p:grpSpPr>
        <p:sp>
          <p:nvSpPr>
            <p:cNvPr id="32951" name="Rectangle 11"/>
            <p:cNvSpPr>
              <a:spLocks noChangeArrowheads="1"/>
            </p:cNvSpPr>
            <p:nvPr/>
          </p:nvSpPr>
          <p:spPr bwMode="auto">
            <a:xfrm>
              <a:off x="2304" y="2208"/>
              <a:ext cx="43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32952" name="Text Box 12"/>
            <p:cNvSpPr txBox="1">
              <a:spLocks noChangeArrowheads="1"/>
            </p:cNvSpPr>
            <p:nvPr/>
          </p:nvSpPr>
          <p:spPr bwMode="auto">
            <a:xfrm>
              <a:off x="2496" y="225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32953" name="Text Box 13"/>
            <p:cNvSpPr txBox="1">
              <a:spLocks noChangeArrowheads="1"/>
            </p:cNvSpPr>
            <p:nvPr/>
          </p:nvSpPr>
          <p:spPr bwMode="auto">
            <a:xfrm>
              <a:off x="2304" y="225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2954" name="Text Box 14"/>
            <p:cNvSpPr txBox="1">
              <a:spLocks noChangeArrowheads="1"/>
            </p:cNvSpPr>
            <p:nvPr/>
          </p:nvSpPr>
          <p:spPr bwMode="auto">
            <a:xfrm>
              <a:off x="2400" y="2688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!Q</a:t>
              </a:r>
            </a:p>
          </p:txBody>
        </p:sp>
        <p:sp>
          <p:nvSpPr>
            <p:cNvPr id="32955" name="Line 15"/>
            <p:cNvSpPr>
              <a:spLocks noChangeShapeType="1"/>
            </p:cNvSpPr>
            <p:nvPr/>
          </p:nvSpPr>
          <p:spPr bwMode="auto">
            <a:xfrm>
              <a:off x="2736" y="278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56" name="Line 16"/>
            <p:cNvSpPr>
              <a:spLocks noChangeShapeType="1"/>
            </p:cNvSpPr>
            <p:nvPr/>
          </p:nvSpPr>
          <p:spPr bwMode="auto">
            <a:xfrm>
              <a:off x="2736" y="235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57" name="Line 17"/>
            <p:cNvSpPr>
              <a:spLocks noChangeShapeType="1"/>
            </p:cNvSpPr>
            <p:nvPr/>
          </p:nvSpPr>
          <p:spPr bwMode="auto">
            <a:xfrm>
              <a:off x="2304" y="2496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58" name="Line 18"/>
            <p:cNvSpPr>
              <a:spLocks noChangeShapeType="1"/>
            </p:cNvSpPr>
            <p:nvPr/>
          </p:nvSpPr>
          <p:spPr bwMode="auto">
            <a:xfrm flipH="1">
              <a:off x="2304" y="259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59" name="Line 19"/>
            <p:cNvSpPr>
              <a:spLocks noChangeShapeType="1"/>
            </p:cNvSpPr>
            <p:nvPr/>
          </p:nvSpPr>
          <p:spPr bwMode="auto">
            <a:xfrm>
              <a:off x="2160" y="259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60" name="Line 20"/>
            <p:cNvSpPr>
              <a:spLocks noChangeShapeType="1"/>
            </p:cNvSpPr>
            <p:nvPr/>
          </p:nvSpPr>
          <p:spPr bwMode="auto">
            <a:xfrm>
              <a:off x="2160" y="235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32780" name="Group 21"/>
          <p:cNvGrpSpPr>
            <a:grpSpLocks/>
          </p:cNvGrpSpPr>
          <p:nvPr/>
        </p:nvGrpSpPr>
        <p:grpSpPr bwMode="auto">
          <a:xfrm>
            <a:off x="5469755" y="5396647"/>
            <a:ext cx="266700" cy="1343025"/>
            <a:chOff x="2208" y="2112"/>
            <a:chExt cx="144" cy="576"/>
          </a:xfrm>
        </p:grpSpPr>
        <p:sp>
          <p:nvSpPr>
            <p:cNvPr id="32949" name="Line 22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50" name="Line 23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32781" name="Line 24"/>
          <p:cNvSpPr>
            <a:spLocks noChangeShapeType="1"/>
          </p:cNvSpPr>
          <p:nvPr/>
        </p:nvSpPr>
        <p:spPr bwMode="auto">
          <a:xfrm>
            <a:off x="4579168" y="4220309"/>
            <a:ext cx="0" cy="1595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82" name="Line 25"/>
          <p:cNvSpPr>
            <a:spLocks noChangeShapeType="1"/>
          </p:cNvSpPr>
          <p:nvPr/>
        </p:nvSpPr>
        <p:spPr bwMode="auto">
          <a:xfrm>
            <a:off x="5112568" y="4388584"/>
            <a:ext cx="0" cy="1258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83" name="Line 26"/>
          <p:cNvSpPr>
            <a:spLocks noChangeShapeType="1"/>
          </p:cNvSpPr>
          <p:nvPr/>
        </p:nvSpPr>
        <p:spPr bwMode="auto">
          <a:xfrm>
            <a:off x="4579168" y="4220309"/>
            <a:ext cx="5334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84" name="Line 27"/>
          <p:cNvSpPr>
            <a:spLocks noChangeShapeType="1"/>
          </p:cNvSpPr>
          <p:nvPr/>
        </p:nvSpPr>
        <p:spPr bwMode="auto">
          <a:xfrm flipV="1">
            <a:off x="4579168" y="5647472"/>
            <a:ext cx="5334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85" name="Text Box 28"/>
          <p:cNvSpPr txBox="1">
            <a:spLocks noChangeArrowheads="1"/>
          </p:cNvSpPr>
          <p:nvPr/>
        </p:nvSpPr>
        <p:spPr bwMode="auto">
          <a:xfrm>
            <a:off x="4595043" y="4329847"/>
            <a:ext cx="4794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32786" name="Text Box 29"/>
          <p:cNvSpPr txBox="1">
            <a:spLocks noChangeArrowheads="1"/>
          </p:cNvSpPr>
          <p:nvPr/>
        </p:nvSpPr>
        <p:spPr bwMode="auto">
          <a:xfrm>
            <a:off x="2974205" y="6907947"/>
            <a:ext cx="5715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Q0</a:t>
            </a:r>
          </a:p>
        </p:txBody>
      </p:sp>
      <p:sp>
        <p:nvSpPr>
          <p:cNvPr id="32787" name="Line 30"/>
          <p:cNvSpPr>
            <a:spLocks noChangeShapeType="1"/>
          </p:cNvSpPr>
          <p:nvPr/>
        </p:nvSpPr>
        <p:spPr bwMode="auto">
          <a:xfrm>
            <a:off x="4756968" y="379962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88" name="Line 31"/>
          <p:cNvSpPr>
            <a:spLocks noChangeShapeType="1"/>
          </p:cNvSpPr>
          <p:nvPr/>
        </p:nvSpPr>
        <p:spPr bwMode="auto">
          <a:xfrm flipH="1">
            <a:off x="1102543" y="3799622"/>
            <a:ext cx="7040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32789" name="Group 32"/>
          <p:cNvGrpSpPr>
            <a:grpSpLocks/>
          </p:cNvGrpSpPr>
          <p:nvPr/>
        </p:nvGrpSpPr>
        <p:grpSpPr bwMode="auto">
          <a:xfrm>
            <a:off x="4221980" y="5564922"/>
            <a:ext cx="6148388" cy="671512"/>
            <a:chOff x="2208" y="2304"/>
            <a:chExt cx="3312" cy="384"/>
          </a:xfrm>
        </p:grpSpPr>
        <p:sp>
          <p:nvSpPr>
            <p:cNvPr id="32946" name="Line 33"/>
            <p:cNvSpPr>
              <a:spLocks noChangeShapeType="1"/>
            </p:cNvSpPr>
            <p:nvPr/>
          </p:nvSpPr>
          <p:spPr bwMode="auto">
            <a:xfrm>
              <a:off x="2208" y="230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47" name="Line 34"/>
            <p:cNvSpPr>
              <a:spLocks noChangeShapeType="1"/>
            </p:cNvSpPr>
            <p:nvPr/>
          </p:nvSpPr>
          <p:spPr bwMode="auto">
            <a:xfrm>
              <a:off x="2208" y="230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48" name="Line 35"/>
            <p:cNvSpPr>
              <a:spLocks noChangeShapeType="1"/>
            </p:cNvSpPr>
            <p:nvPr/>
          </p:nvSpPr>
          <p:spPr bwMode="auto">
            <a:xfrm>
              <a:off x="2208" y="2688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32790" name="Rectangle 36"/>
          <p:cNvSpPr>
            <a:spLocks noChangeArrowheads="1"/>
          </p:cNvSpPr>
          <p:nvPr/>
        </p:nvSpPr>
        <p:spPr bwMode="auto">
          <a:xfrm>
            <a:off x="2529705" y="4723547"/>
            <a:ext cx="801688" cy="1344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32791" name="Text Box 37"/>
          <p:cNvSpPr txBox="1">
            <a:spLocks noChangeArrowheads="1"/>
          </p:cNvSpPr>
          <p:nvPr/>
        </p:nvSpPr>
        <p:spPr bwMode="auto">
          <a:xfrm>
            <a:off x="2885305" y="4807684"/>
            <a:ext cx="4460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2792" name="Text Box 38"/>
          <p:cNvSpPr txBox="1">
            <a:spLocks noChangeArrowheads="1"/>
          </p:cNvSpPr>
          <p:nvPr/>
        </p:nvSpPr>
        <p:spPr bwMode="auto">
          <a:xfrm>
            <a:off x="2529705" y="4807684"/>
            <a:ext cx="444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2793" name="Text Box 39"/>
          <p:cNvSpPr txBox="1">
            <a:spLocks noChangeArrowheads="1"/>
          </p:cNvSpPr>
          <p:nvPr/>
        </p:nvSpPr>
        <p:spPr bwMode="auto">
          <a:xfrm>
            <a:off x="2707505" y="5564922"/>
            <a:ext cx="7127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32794" name="Line 40"/>
          <p:cNvSpPr>
            <a:spLocks noChangeShapeType="1"/>
          </p:cNvSpPr>
          <p:nvPr/>
        </p:nvSpPr>
        <p:spPr bwMode="auto">
          <a:xfrm>
            <a:off x="3331393" y="5731609"/>
            <a:ext cx="17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95" name="Line 41"/>
          <p:cNvSpPr>
            <a:spLocks noChangeShapeType="1"/>
          </p:cNvSpPr>
          <p:nvPr/>
        </p:nvSpPr>
        <p:spPr bwMode="auto">
          <a:xfrm>
            <a:off x="2529705" y="5228372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96" name="Line 42"/>
          <p:cNvSpPr>
            <a:spLocks noChangeShapeType="1"/>
          </p:cNvSpPr>
          <p:nvPr/>
        </p:nvSpPr>
        <p:spPr bwMode="auto">
          <a:xfrm flipH="1">
            <a:off x="2529705" y="5396647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97" name="Line 43"/>
          <p:cNvSpPr>
            <a:spLocks noChangeShapeType="1"/>
          </p:cNvSpPr>
          <p:nvPr/>
        </p:nvSpPr>
        <p:spPr bwMode="auto">
          <a:xfrm>
            <a:off x="2261418" y="5396647"/>
            <a:ext cx="2682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98" name="Line 44"/>
          <p:cNvSpPr>
            <a:spLocks noChangeShapeType="1"/>
          </p:cNvSpPr>
          <p:nvPr/>
        </p:nvSpPr>
        <p:spPr bwMode="auto">
          <a:xfrm>
            <a:off x="2261418" y="4975959"/>
            <a:ext cx="2682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799" name="Text Box 45"/>
          <p:cNvSpPr txBox="1">
            <a:spLocks noChangeArrowheads="1"/>
          </p:cNvSpPr>
          <p:nvPr/>
        </p:nvSpPr>
        <p:spPr bwMode="auto">
          <a:xfrm>
            <a:off x="4579168" y="4639409"/>
            <a:ext cx="47783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2800" name="Text Box 46"/>
          <p:cNvSpPr txBox="1">
            <a:spLocks noChangeArrowheads="1"/>
          </p:cNvSpPr>
          <p:nvPr/>
        </p:nvSpPr>
        <p:spPr bwMode="auto">
          <a:xfrm>
            <a:off x="4579168" y="4975959"/>
            <a:ext cx="47783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2801" name="Text Box 47"/>
          <p:cNvSpPr txBox="1">
            <a:spLocks noChangeArrowheads="1"/>
          </p:cNvSpPr>
          <p:nvPr/>
        </p:nvSpPr>
        <p:spPr bwMode="auto">
          <a:xfrm>
            <a:off x="4579168" y="5312509"/>
            <a:ext cx="47783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802" name="Line 48"/>
          <p:cNvSpPr>
            <a:spLocks noChangeShapeType="1"/>
          </p:cNvSpPr>
          <p:nvPr/>
        </p:nvSpPr>
        <p:spPr bwMode="auto">
          <a:xfrm>
            <a:off x="3686993" y="4975959"/>
            <a:ext cx="0" cy="2016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03" name="Oval 49"/>
          <p:cNvSpPr>
            <a:spLocks noChangeArrowheads="1"/>
          </p:cNvSpPr>
          <p:nvPr/>
        </p:nvSpPr>
        <p:spPr bwMode="auto">
          <a:xfrm>
            <a:off x="658043" y="3212247"/>
            <a:ext cx="177800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32804" name="Line 50"/>
          <p:cNvSpPr>
            <a:spLocks noChangeShapeType="1"/>
          </p:cNvSpPr>
          <p:nvPr/>
        </p:nvSpPr>
        <p:spPr bwMode="auto">
          <a:xfrm>
            <a:off x="1548630" y="379962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05" name="Line 51"/>
          <p:cNvSpPr>
            <a:spLocks noChangeShapeType="1"/>
          </p:cNvSpPr>
          <p:nvPr/>
        </p:nvSpPr>
        <p:spPr bwMode="auto">
          <a:xfrm>
            <a:off x="1370830" y="4220309"/>
            <a:ext cx="0" cy="1595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06" name="Line 52"/>
          <p:cNvSpPr>
            <a:spLocks noChangeShapeType="1"/>
          </p:cNvSpPr>
          <p:nvPr/>
        </p:nvSpPr>
        <p:spPr bwMode="auto">
          <a:xfrm>
            <a:off x="1905818" y="4388584"/>
            <a:ext cx="0" cy="1258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07" name="Line 53"/>
          <p:cNvSpPr>
            <a:spLocks noChangeShapeType="1"/>
          </p:cNvSpPr>
          <p:nvPr/>
        </p:nvSpPr>
        <p:spPr bwMode="auto">
          <a:xfrm>
            <a:off x="1370830" y="4220309"/>
            <a:ext cx="534988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08" name="Line 54"/>
          <p:cNvSpPr>
            <a:spLocks noChangeShapeType="1"/>
          </p:cNvSpPr>
          <p:nvPr/>
        </p:nvSpPr>
        <p:spPr bwMode="auto">
          <a:xfrm flipV="1">
            <a:off x="1370830" y="5647472"/>
            <a:ext cx="534988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09" name="Text Box 55"/>
          <p:cNvSpPr txBox="1">
            <a:spLocks noChangeArrowheads="1"/>
          </p:cNvSpPr>
          <p:nvPr/>
        </p:nvSpPr>
        <p:spPr bwMode="auto">
          <a:xfrm>
            <a:off x="1386705" y="4329847"/>
            <a:ext cx="4794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32810" name="Text Box 56"/>
          <p:cNvSpPr txBox="1">
            <a:spLocks noChangeArrowheads="1"/>
          </p:cNvSpPr>
          <p:nvPr/>
        </p:nvSpPr>
        <p:spPr bwMode="auto">
          <a:xfrm>
            <a:off x="1370830" y="4639409"/>
            <a:ext cx="4794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2811" name="Text Box 57"/>
          <p:cNvSpPr txBox="1">
            <a:spLocks noChangeArrowheads="1"/>
          </p:cNvSpPr>
          <p:nvPr/>
        </p:nvSpPr>
        <p:spPr bwMode="auto">
          <a:xfrm>
            <a:off x="1370830" y="4975959"/>
            <a:ext cx="4794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2812" name="Text Box 58"/>
          <p:cNvSpPr txBox="1">
            <a:spLocks noChangeArrowheads="1"/>
          </p:cNvSpPr>
          <p:nvPr/>
        </p:nvSpPr>
        <p:spPr bwMode="auto">
          <a:xfrm>
            <a:off x="1370830" y="5312509"/>
            <a:ext cx="4794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813" name="Line 59"/>
          <p:cNvSpPr>
            <a:spLocks noChangeShapeType="1"/>
          </p:cNvSpPr>
          <p:nvPr/>
        </p:nvSpPr>
        <p:spPr bwMode="auto">
          <a:xfrm>
            <a:off x="7073130" y="4975959"/>
            <a:ext cx="0" cy="2016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32814" name="Group 60"/>
          <p:cNvGrpSpPr>
            <a:grpSpLocks/>
          </p:cNvGrpSpPr>
          <p:nvPr/>
        </p:nvGrpSpPr>
        <p:grpSpPr bwMode="auto">
          <a:xfrm>
            <a:off x="1013643" y="5564922"/>
            <a:ext cx="6059487" cy="923925"/>
            <a:chOff x="480" y="2304"/>
            <a:chExt cx="3264" cy="528"/>
          </a:xfrm>
        </p:grpSpPr>
        <p:sp>
          <p:nvSpPr>
            <p:cNvPr id="32943" name="Line 61"/>
            <p:cNvSpPr>
              <a:spLocks noChangeShapeType="1"/>
            </p:cNvSpPr>
            <p:nvPr/>
          </p:nvSpPr>
          <p:spPr bwMode="auto">
            <a:xfrm>
              <a:off x="480" y="230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44" name="Line 62"/>
            <p:cNvSpPr>
              <a:spLocks noChangeShapeType="1"/>
            </p:cNvSpPr>
            <p:nvPr/>
          </p:nvSpPr>
          <p:spPr bwMode="auto">
            <a:xfrm>
              <a:off x="480" y="2304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45" name="Line 63"/>
            <p:cNvSpPr>
              <a:spLocks noChangeShapeType="1"/>
            </p:cNvSpPr>
            <p:nvPr/>
          </p:nvSpPr>
          <p:spPr bwMode="auto">
            <a:xfrm flipH="1">
              <a:off x="480" y="2832"/>
              <a:ext cx="32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32815" name="Text Box 64"/>
          <p:cNvSpPr txBox="1">
            <a:spLocks noChangeArrowheads="1"/>
          </p:cNvSpPr>
          <p:nvPr/>
        </p:nvSpPr>
        <p:spPr bwMode="auto">
          <a:xfrm>
            <a:off x="123055" y="5228372"/>
            <a:ext cx="7794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DSR</a:t>
            </a:r>
          </a:p>
        </p:txBody>
      </p:sp>
      <p:sp>
        <p:nvSpPr>
          <p:cNvPr id="32816" name="Text Box 65"/>
          <p:cNvSpPr txBox="1">
            <a:spLocks noChangeArrowheads="1"/>
          </p:cNvSpPr>
          <p:nvPr/>
        </p:nvSpPr>
        <p:spPr bwMode="auto">
          <a:xfrm>
            <a:off x="8855893" y="4052034"/>
            <a:ext cx="12477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FF2</a:t>
            </a:r>
          </a:p>
        </p:txBody>
      </p:sp>
      <p:sp>
        <p:nvSpPr>
          <p:cNvPr id="32817" name="Oval 66"/>
          <p:cNvSpPr>
            <a:spLocks noChangeArrowheads="1"/>
          </p:cNvSpPr>
          <p:nvPr/>
        </p:nvSpPr>
        <p:spPr bwMode="auto">
          <a:xfrm>
            <a:off x="7252518" y="3212247"/>
            <a:ext cx="177800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grpSp>
        <p:nvGrpSpPr>
          <p:cNvPr id="32818" name="Group 67"/>
          <p:cNvGrpSpPr>
            <a:grpSpLocks/>
          </p:cNvGrpSpPr>
          <p:nvPr/>
        </p:nvGrpSpPr>
        <p:grpSpPr bwMode="auto">
          <a:xfrm>
            <a:off x="8855893" y="4723547"/>
            <a:ext cx="1425575" cy="1344612"/>
            <a:chOff x="2160" y="2208"/>
            <a:chExt cx="768" cy="768"/>
          </a:xfrm>
        </p:grpSpPr>
        <p:sp>
          <p:nvSpPr>
            <p:cNvPr id="32933" name="Rectangle 68"/>
            <p:cNvSpPr>
              <a:spLocks noChangeArrowheads="1"/>
            </p:cNvSpPr>
            <p:nvPr/>
          </p:nvSpPr>
          <p:spPr bwMode="auto">
            <a:xfrm>
              <a:off x="2304" y="2208"/>
              <a:ext cx="43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32934" name="Text Box 69"/>
            <p:cNvSpPr txBox="1">
              <a:spLocks noChangeArrowheads="1"/>
            </p:cNvSpPr>
            <p:nvPr/>
          </p:nvSpPr>
          <p:spPr bwMode="auto">
            <a:xfrm>
              <a:off x="2496" y="225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32935" name="Text Box 70"/>
            <p:cNvSpPr txBox="1">
              <a:spLocks noChangeArrowheads="1"/>
            </p:cNvSpPr>
            <p:nvPr/>
          </p:nvSpPr>
          <p:spPr bwMode="auto">
            <a:xfrm>
              <a:off x="2304" y="225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2936" name="Text Box 71"/>
            <p:cNvSpPr txBox="1">
              <a:spLocks noChangeArrowheads="1"/>
            </p:cNvSpPr>
            <p:nvPr/>
          </p:nvSpPr>
          <p:spPr bwMode="auto">
            <a:xfrm>
              <a:off x="2400" y="2688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!Q</a:t>
              </a:r>
            </a:p>
          </p:txBody>
        </p:sp>
        <p:sp>
          <p:nvSpPr>
            <p:cNvPr id="32937" name="Line 72"/>
            <p:cNvSpPr>
              <a:spLocks noChangeShapeType="1"/>
            </p:cNvSpPr>
            <p:nvPr/>
          </p:nvSpPr>
          <p:spPr bwMode="auto">
            <a:xfrm>
              <a:off x="2736" y="278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38" name="Line 73"/>
            <p:cNvSpPr>
              <a:spLocks noChangeShapeType="1"/>
            </p:cNvSpPr>
            <p:nvPr/>
          </p:nvSpPr>
          <p:spPr bwMode="auto">
            <a:xfrm>
              <a:off x="2736" y="235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39" name="Line 74"/>
            <p:cNvSpPr>
              <a:spLocks noChangeShapeType="1"/>
            </p:cNvSpPr>
            <p:nvPr/>
          </p:nvSpPr>
          <p:spPr bwMode="auto">
            <a:xfrm>
              <a:off x="2304" y="2496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40" name="Line 75"/>
            <p:cNvSpPr>
              <a:spLocks noChangeShapeType="1"/>
            </p:cNvSpPr>
            <p:nvPr/>
          </p:nvSpPr>
          <p:spPr bwMode="auto">
            <a:xfrm flipH="1">
              <a:off x="2304" y="259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41" name="Line 76"/>
            <p:cNvSpPr>
              <a:spLocks noChangeShapeType="1"/>
            </p:cNvSpPr>
            <p:nvPr/>
          </p:nvSpPr>
          <p:spPr bwMode="auto">
            <a:xfrm>
              <a:off x="2160" y="259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42" name="Line 77"/>
            <p:cNvSpPr>
              <a:spLocks noChangeShapeType="1"/>
            </p:cNvSpPr>
            <p:nvPr/>
          </p:nvSpPr>
          <p:spPr bwMode="auto">
            <a:xfrm>
              <a:off x="2160" y="235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32819" name="Group 78"/>
          <p:cNvGrpSpPr>
            <a:grpSpLocks/>
          </p:cNvGrpSpPr>
          <p:nvPr/>
        </p:nvGrpSpPr>
        <p:grpSpPr bwMode="auto">
          <a:xfrm>
            <a:off x="746943" y="3380522"/>
            <a:ext cx="7218362" cy="1427162"/>
            <a:chOff x="336" y="1056"/>
            <a:chExt cx="3888" cy="816"/>
          </a:xfrm>
        </p:grpSpPr>
        <p:sp>
          <p:nvSpPr>
            <p:cNvPr id="32927" name="Line 79"/>
            <p:cNvSpPr>
              <a:spLocks noChangeShapeType="1"/>
            </p:cNvSpPr>
            <p:nvPr/>
          </p:nvSpPr>
          <p:spPr bwMode="auto">
            <a:xfrm flipV="1">
              <a:off x="2064" y="1056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28" name="Line 80"/>
            <p:cNvSpPr>
              <a:spLocks noChangeShapeType="1"/>
            </p:cNvSpPr>
            <p:nvPr/>
          </p:nvSpPr>
          <p:spPr bwMode="auto">
            <a:xfrm flipH="1">
              <a:off x="2064" y="1872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29" name="Line 81"/>
            <p:cNvSpPr>
              <a:spLocks noChangeShapeType="1"/>
            </p:cNvSpPr>
            <p:nvPr/>
          </p:nvSpPr>
          <p:spPr bwMode="auto">
            <a:xfrm flipV="1">
              <a:off x="336" y="1056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30" name="Line 82"/>
            <p:cNvSpPr>
              <a:spLocks noChangeShapeType="1"/>
            </p:cNvSpPr>
            <p:nvPr/>
          </p:nvSpPr>
          <p:spPr bwMode="auto">
            <a:xfrm flipH="1">
              <a:off x="336" y="1872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31" name="Line 83"/>
            <p:cNvSpPr>
              <a:spLocks noChangeShapeType="1"/>
            </p:cNvSpPr>
            <p:nvPr/>
          </p:nvSpPr>
          <p:spPr bwMode="auto">
            <a:xfrm flipV="1">
              <a:off x="3888" y="1056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32" name="Line 84"/>
            <p:cNvSpPr>
              <a:spLocks noChangeShapeType="1"/>
            </p:cNvSpPr>
            <p:nvPr/>
          </p:nvSpPr>
          <p:spPr bwMode="auto">
            <a:xfrm flipH="1">
              <a:off x="3888" y="1872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32820" name="Line 85"/>
          <p:cNvSpPr>
            <a:spLocks noChangeShapeType="1"/>
          </p:cNvSpPr>
          <p:nvPr/>
        </p:nvSpPr>
        <p:spPr bwMode="auto">
          <a:xfrm>
            <a:off x="7965305" y="4220309"/>
            <a:ext cx="0" cy="1595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21" name="Line 86"/>
          <p:cNvSpPr>
            <a:spLocks noChangeShapeType="1"/>
          </p:cNvSpPr>
          <p:nvPr/>
        </p:nvSpPr>
        <p:spPr bwMode="auto">
          <a:xfrm>
            <a:off x="8500293" y="4388584"/>
            <a:ext cx="0" cy="1258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22" name="Line 87"/>
          <p:cNvSpPr>
            <a:spLocks noChangeShapeType="1"/>
          </p:cNvSpPr>
          <p:nvPr/>
        </p:nvSpPr>
        <p:spPr bwMode="auto">
          <a:xfrm>
            <a:off x="7965305" y="4220309"/>
            <a:ext cx="534988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23" name="Line 88"/>
          <p:cNvSpPr>
            <a:spLocks noChangeShapeType="1"/>
          </p:cNvSpPr>
          <p:nvPr/>
        </p:nvSpPr>
        <p:spPr bwMode="auto">
          <a:xfrm flipV="1">
            <a:off x="7965305" y="5647472"/>
            <a:ext cx="534988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24" name="Text Box 89"/>
          <p:cNvSpPr txBox="1">
            <a:spLocks noChangeArrowheads="1"/>
          </p:cNvSpPr>
          <p:nvPr/>
        </p:nvSpPr>
        <p:spPr bwMode="auto">
          <a:xfrm>
            <a:off x="7981180" y="4329847"/>
            <a:ext cx="4794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32825" name="Line 90"/>
          <p:cNvSpPr>
            <a:spLocks noChangeShapeType="1"/>
          </p:cNvSpPr>
          <p:nvPr/>
        </p:nvSpPr>
        <p:spPr bwMode="auto">
          <a:xfrm>
            <a:off x="8143105" y="379962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32826" name="Group 91"/>
          <p:cNvGrpSpPr>
            <a:grpSpLocks/>
          </p:cNvGrpSpPr>
          <p:nvPr/>
        </p:nvGrpSpPr>
        <p:grpSpPr bwMode="auto">
          <a:xfrm>
            <a:off x="1013643" y="3967897"/>
            <a:ext cx="9356725" cy="1008062"/>
            <a:chOff x="480" y="1392"/>
            <a:chExt cx="5040" cy="576"/>
          </a:xfrm>
        </p:grpSpPr>
        <p:sp>
          <p:nvSpPr>
            <p:cNvPr id="32915" name="Line 92"/>
            <p:cNvSpPr>
              <a:spLocks noChangeShapeType="1"/>
            </p:cNvSpPr>
            <p:nvPr/>
          </p:nvSpPr>
          <p:spPr bwMode="auto">
            <a:xfrm>
              <a:off x="2208" y="1392"/>
              <a:ext cx="15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16" name="Line 93"/>
            <p:cNvSpPr>
              <a:spLocks noChangeShapeType="1"/>
            </p:cNvSpPr>
            <p:nvPr/>
          </p:nvSpPr>
          <p:spPr bwMode="auto">
            <a:xfrm>
              <a:off x="3744" y="139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17" name="Line 94"/>
            <p:cNvSpPr>
              <a:spLocks noChangeShapeType="1"/>
            </p:cNvSpPr>
            <p:nvPr/>
          </p:nvSpPr>
          <p:spPr bwMode="auto">
            <a:xfrm flipH="1">
              <a:off x="2208" y="168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18" name="Line 95"/>
            <p:cNvSpPr>
              <a:spLocks noChangeShapeType="1"/>
            </p:cNvSpPr>
            <p:nvPr/>
          </p:nvSpPr>
          <p:spPr bwMode="auto">
            <a:xfrm>
              <a:off x="2208" y="1392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19" name="Line 96"/>
            <p:cNvSpPr>
              <a:spLocks noChangeShapeType="1"/>
            </p:cNvSpPr>
            <p:nvPr/>
          </p:nvSpPr>
          <p:spPr bwMode="auto">
            <a:xfrm>
              <a:off x="480" y="1392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20" name="Line 97"/>
            <p:cNvSpPr>
              <a:spLocks noChangeShapeType="1"/>
            </p:cNvSpPr>
            <p:nvPr/>
          </p:nvSpPr>
          <p:spPr bwMode="auto">
            <a:xfrm flipH="1">
              <a:off x="480" y="168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21" name="Line 98"/>
            <p:cNvSpPr>
              <a:spLocks noChangeShapeType="1"/>
            </p:cNvSpPr>
            <p:nvPr/>
          </p:nvSpPr>
          <p:spPr bwMode="auto">
            <a:xfrm>
              <a:off x="480" y="1392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22" name="Line 99"/>
            <p:cNvSpPr>
              <a:spLocks noChangeShapeType="1"/>
            </p:cNvSpPr>
            <p:nvPr/>
          </p:nvSpPr>
          <p:spPr bwMode="auto">
            <a:xfrm flipV="1">
              <a:off x="1920" y="139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23" name="Line 100"/>
            <p:cNvSpPr>
              <a:spLocks noChangeShapeType="1"/>
            </p:cNvSpPr>
            <p:nvPr/>
          </p:nvSpPr>
          <p:spPr bwMode="auto">
            <a:xfrm>
              <a:off x="4032" y="1392"/>
              <a:ext cx="1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24" name="Line 101"/>
            <p:cNvSpPr>
              <a:spLocks noChangeShapeType="1"/>
            </p:cNvSpPr>
            <p:nvPr/>
          </p:nvSpPr>
          <p:spPr bwMode="auto">
            <a:xfrm>
              <a:off x="5520" y="139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25" name="Line 102"/>
            <p:cNvSpPr>
              <a:spLocks noChangeShapeType="1"/>
            </p:cNvSpPr>
            <p:nvPr/>
          </p:nvSpPr>
          <p:spPr bwMode="auto">
            <a:xfrm flipH="1">
              <a:off x="4032" y="168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26" name="Line 103"/>
            <p:cNvSpPr>
              <a:spLocks noChangeShapeType="1"/>
            </p:cNvSpPr>
            <p:nvPr/>
          </p:nvSpPr>
          <p:spPr bwMode="auto">
            <a:xfrm>
              <a:off x="4032" y="1392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32827" name="Text Box 104"/>
          <p:cNvSpPr txBox="1">
            <a:spLocks noChangeArrowheads="1"/>
          </p:cNvSpPr>
          <p:nvPr/>
        </p:nvSpPr>
        <p:spPr bwMode="auto">
          <a:xfrm>
            <a:off x="7965305" y="4639409"/>
            <a:ext cx="4778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2828" name="Text Box 105"/>
          <p:cNvSpPr txBox="1">
            <a:spLocks noChangeArrowheads="1"/>
          </p:cNvSpPr>
          <p:nvPr/>
        </p:nvSpPr>
        <p:spPr bwMode="auto">
          <a:xfrm>
            <a:off x="7965305" y="4975959"/>
            <a:ext cx="4778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2829" name="Text Box 106"/>
          <p:cNvSpPr txBox="1">
            <a:spLocks noChangeArrowheads="1"/>
          </p:cNvSpPr>
          <p:nvPr/>
        </p:nvSpPr>
        <p:spPr bwMode="auto">
          <a:xfrm>
            <a:off x="7965305" y="5312509"/>
            <a:ext cx="4778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830" name="Text Box 107"/>
          <p:cNvSpPr txBox="1">
            <a:spLocks noChangeArrowheads="1"/>
          </p:cNvSpPr>
          <p:nvPr/>
        </p:nvSpPr>
        <p:spPr bwMode="auto">
          <a:xfrm>
            <a:off x="7876405" y="6907947"/>
            <a:ext cx="73501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DSL</a:t>
            </a:r>
          </a:p>
        </p:txBody>
      </p:sp>
      <p:sp>
        <p:nvSpPr>
          <p:cNvPr id="32831" name="Line 108"/>
          <p:cNvSpPr>
            <a:spLocks noChangeShapeType="1"/>
          </p:cNvSpPr>
          <p:nvPr/>
        </p:nvSpPr>
        <p:spPr bwMode="auto">
          <a:xfrm>
            <a:off x="10370368" y="4975959"/>
            <a:ext cx="0" cy="2016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32832" name="Group 109"/>
          <p:cNvGrpSpPr>
            <a:grpSpLocks/>
          </p:cNvGrpSpPr>
          <p:nvPr/>
        </p:nvGrpSpPr>
        <p:grpSpPr bwMode="auto">
          <a:xfrm>
            <a:off x="8855893" y="5396647"/>
            <a:ext cx="266700" cy="1343025"/>
            <a:chOff x="2208" y="2112"/>
            <a:chExt cx="144" cy="576"/>
          </a:xfrm>
        </p:grpSpPr>
        <p:sp>
          <p:nvSpPr>
            <p:cNvPr id="32913" name="Line 110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14" name="Line 111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32833" name="Group 112"/>
          <p:cNvGrpSpPr>
            <a:grpSpLocks/>
          </p:cNvGrpSpPr>
          <p:nvPr/>
        </p:nvGrpSpPr>
        <p:grpSpPr bwMode="auto">
          <a:xfrm>
            <a:off x="2261418" y="5396647"/>
            <a:ext cx="268287" cy="1343025"/>
            <a:chOff x="2208" y="2112"/>
            <a:chExt cx="144" cy="576"/>
          </a:xfrm>
        </p:grpSpPr>
        <p:sp>
          <p:nvSpPr>
            <p:cNvPr id="32911" name="Line 113"/>
            <p:cNvSpPr>
              <a:spLocks noChangeShapeType="1"/>
            </p:cNvSpPr>
            <p:nvPr/>
          </p:nvSpPr>
          <p:spPr bwMode="auto">
            <a:xfrm>
              <a:off x="2208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12" name="Line 114"/>
            <p:cNvSpPr>
              <a:spLocks noChangeShapeType="1"/>
            </p:cNvSpPr>
            <p:nvPr/>
          </p:nvSpPr>
          <p:spPr bwMode="auto">
            <a:xfrm flipH="1">
              <a:off x="2208" y="2112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32834" name="Group 115"/>
          <p:cNvGrpSpPr>
            <a:grpSpLocks/>
          </p:cNvGrpSpPr>
          <p:nvPr/>
        </p:nvGrpSpPr>
        <p:grpSpPr bwMode="auto">
          <a:xfrm>
            <a:off x="746943" y="4975959"/>
            <a:ext cx="9623425" cy="168275"/>
            <a:chOff x="336" y="1968"/>
            <a:chExt cx="5184" cy="96"/>
          </a:xfrm>
        </p:grpSpPr>
        <p:sp>
          <p:nvSpPr>
            <p:cNvPr id="32902" name="Line 116"/>
            <p:cNvSpPr>
              <a:spLocks noChangeShapeType="1"/>
            </p:cNvSpPr>
            <p:nvPr/>
          </p:nvSpPr>
          <p:spPr bwMode="auto">
            <a:xfrm>
              <a:off x="3456" y="196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03" name="Line 117"/>
            <p:cNvSpPr>
              <a:spLocks noChangeShapeType="1"/>
            </p:cNvSpPr>
            <p:nvPr/>
          </p:nvSpPr>
          <p:spPr bwMode="auto">
            <a:xfrm>
              <a:off x="1728" y="196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04" name="Line 118"/>
            <p:cNvSpPr>
              <a:spLocks noChangeShapeType="1"/>
            </p:cNvSpPr>
            <p:nvPr/>
          </p:nvSpPr>
          <p:spPr bwMode="auto">
            <a:xfrm>
              <a:off x="1920" y="2064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05" name="Line 119"/>
            <p:cNvSpPr>
              <a:spLocks noChangeShapeType="1"/>
            </p:cNvSpPr>
            <p:nvPr/>
          </p:nvSpPr>
          <p:spPr bwMode="auto">
            <a:xfrm>
              <a:off x="2688" y="1968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06" name="Line 120"/>
            <p:cNvSpPr>
              <a:spLocks noChangeShapeType="1"/>
            </p:cNvSpPr>
            <p:nvPr/>
          </p:nvSpPr>
          <p:spPr bwMode="auto">
            <a:xfrm>
              <a:off x="336" y="2064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07" name="Line 121"/>
            <p:cNvSpPr>
              <a:spLocks noChangeShapeType="1"/>
            </p:cNvSpPr>
            <p:nvPr/>
          </p:nvSpPr>
          <p:spPr bwMode="auto">
            <a:xfrm>
              <a:off x="960" y="1968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08" name="Line 122"/>
            <p:cNvSpPr>
              <a:spLocks noChangeShapeType="1"/>
            </p:cNvSpPr>
            <p:nvPr/>
          </p:nvSpPr>
          <p:spPr bwMode="auto">
            <a:xfrm>
              <a:off x="5280" y="196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09" name="Line 123"/>
            <p:cNvSpPr>
              <a:spLocks noChangeShapeType="1"/>
            </p:cNvSpPr>
            <p:nvPr/>
          </p:nvSpPr>
          <p:spPr bwMode="auto">
            <a:xfrm>
              <a:off x="4512" y="1968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10" name="Line 124"/>
            <p:cNvSpPr>
              <a:spLocks noChangeShapeType="1"/>
            </p:cNvSpPr>
            <p:nvPr/>
          </p:nvSpPr>
          <p:spPr bwMode="auto">
            <a:xfrm flipH="1">
              <a:off x="3744" y="2064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32835" name="Text Box 125"/>
          <p:cNvSpPr txBox="1">
            <a:spLocks noChangeArrowheads="1"/>
          </p:cNvSpPr>
          <p:nvPr/>
        </p:nvSpPr>
        <p:spPr bwMode="auto">
          <a:xfrm>
            <a:off x="-54745" y="3043972"/>
            <a:ext cx="8016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D0</a:t>
            </a:r>
          </a:p>
        </p:txBody>
      </p:sp>
      <p:sp>
        <p:nvSpPr>
          <p:cNvPr id="32836" name="Oval 126"/>
          <p:cNvSpPr>
            <a:spLocks noChangeArrowheads="1"/>
          </p:cNvSpPr>
          <p:nvPr/>
        </p:nvSpPr>
        <p:spPr bwMode="auto">
          <a:xfrm>
            <a:off x="3598093" y="6992084"/>
            <a:ext cx="177800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32837" name="Oval 127"/>
          <p:cNvSpPr>
            <a:spLocks noChangeArrowheads="1"/>
          </p:cNvSpPr>
          <p:nvPr/>
        </p:nvSpPr>
        <p:spPr bwMode="auto">
          <a:xfrm>
            <a:off x="6984230" y="6992084"/>
            <a:ext cx="179388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32838" name="Oval 128"/>
          <p:cNvSpPr>
            <a:spLocks noChangeArrowheads="1"/>
          </p:cNvSpPr>
          <p:nvPr/>
        </p:nvSpPr>
        <p:spPr bwMode="auto">
          <a:xfrm>
            <a:off x="10281468" y="6992084"/>
            <a:ext cx="177800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32839" name="Text Box 129"/>
          <p:cNvSpPr txBox="1">
            <a:spLocks noChangeArrowheads="1"/>
          </p:cNvSpPr>
          <p:nvPr/>
        </p:nvSpPr>
        <p:spPr bwMode="auto">
          <a:xfrm>
            <a:off x="6449243" y="6992084"/>
            <a:ext cx="5730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Q1</a:t>
            </a:r>
          </a:p>
        </p:txBody>
      </p:sp>
      <p:sp>
        <p:nvSpPr>
          <p:cNvPr id="32840" name="Text Box 130"/>
          <p:cNvSpPr txBox="1">
            <a:spLocks noChangeArrowheads="1"/>
          </p:cNvSpPr>
          <p:nvPr/>
        </p:nvSpPr>
        <p:spPr bwMode="auto">
          <a:xfrm>
            <a:off x="9746480" y="6907947"/>
            <a:ext cx="5730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Q2</a:t>
            </a:r>
          </a:p>
        </p:txBody>
      </p:sp>
      <p:sp>
        <p:nvSpPr>
          <p:cNvPr id="32841" name="Line 131"/>
          <p:cNvSpPr>
            <a:spLocks noChangeShapeType="1"/>
          </p:cNvSpPr>
          <p:nvPr/>
        </p:nvSpPr>
        <p:spPr bwMode="auto">
          <a:xfrm flipH="1">
            <a:off x="1102543" y="3631347"/>
            <a:ext cx="7218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42" name="Line 132"/>
          <p:cNvSpPr>
            <a:spLocks noChangeShapeType="1"/>
          </p:cNvSpPr>
          <p:nvPr/>
        </p:nvSpPr>
        <p:spPr bwMode="auto">
          <a:xfrm>
            <a:off x="1726430" y="3631347"/>
            <a:ext cx="0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43" name="Line 133"/>
          <p:cNvSpPr>
            <a:spLocks noChangeShapeType="1"/>
          </p:cNvSpPr>
          <p:nvPr/>
        </p:nvSpPr>
        <p:spPr bwMode="auto">
          <a:xfrm>
            <a:off x="4934768" y="3631347"/>
            <a:ext cx="0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44" name="Line 134"/>
          <p:cNvSpPr>
            <a:spLocks noChangeShapeType="1"/>
          </p:cNvSpPr>
          <p:nvPr/>
        </p:nvSpPr>
        <p:spPr bwMode="auto">
          <a:xfrm>
            <a:off x="8320905" y="3631347"/>
            <a:ext cx="0" cy="757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32845" name="Text Box 135"/>
          <p:cNvSpPr txBox="1">
            <a:spLocks noChangeArrowheads="1"/>
          </p:cNvSpPr>
          <p:nvPr/>
        </p:nvSpPr>
        <p:spPr bwMode="auto">
          <a:xfrm>
            <a:off x="123055" y="3464659"/>
            <a:ext cx="801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32846" name="Text Box 136"/>
          <p:cNvSpPr txBox="1">
            <a:spLocks noChangeArrowheads="1"/>
          </p:cNvSpPr>
          <p:nvPr/>
        </p:nvSpPr>
        <p:spPr bwMode="auto">
          <a:xfrm>
            <a:off x="123055" y="3715484"/>
            <a:ext cx="80168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1800" b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32847" name="Oval 137"/>
          <p:cNvSpPr>
            <a:spLocks noChangeArrowheads="1"/>
          </p:cNvSpPr>
          <p:nvPr/>
        </p:nvSpPr>
        <p:spPr bwMode="auto">
          <a:xfrm>
            <a:off x="569143" y="5060097"/>
            <a:ext cx="177800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32848" name="Oval 138"/>
          <p:cNvSpPr>
            <a:spLocks noChangeArrowheads="1"/>
          </p:cNvSpPr>
          <p:nvPr/>
        </p:nvSpPr>
        <p:spPr bwMode="auto">
          <a:xfrm>
            <a:off x="7519218" y="6992084"/>
            <a:ext cx="177800" cy="1682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32849" name="Oval 139"/>
          <p:cNvSpPr>
            <a:spLocks noChangeArrowheads="1"/>
          </p:cNvSpPr>
          <p:nvPr/>
        </p:nvSpPr>
        <p:spPr bwMode="auto">
          <a:xfrm>
            <a:off x="569143" y="6657122"/>
            <a:ext cx="177800" cy="166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32850" name="Oval 140"/>
          <p:cNvSpPr>
            <a:spLocks noChangeArrowheads="1"/>
          </p:cNvSpPr>
          <p:nvPr/>
        </p:nvSpPr>
        <p:spPr bwMode="auto">
          <a:xfrm>
            <a:off x="924743" y="3547209"/>
            <a:ext cx="177800" cy="1682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32851" name="Oval 141"/>
          <p:cNvSpPr>
            <a:spLocks noChangeArrowheads="1"/>
          </p:cNvSpPr>
          <p:nvPr/>
        </p:nvSpPr>
        <p:spPr bwMode="auto">
          <a:xfrm>
            <a:off x="924743" y="3715484"/>
            <a:ext cx="177800" cy="1682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grpSp>
        <p:nvGrpSpPr>
          <p:cNvPr id="32852" name="Group 142"/>
          <p:cNvGrpSpPr>
            <a:grpSpLocks/>
          </p:cNvGrpSpPr>
          <p:nvPr/>
        </p:nvGrpSpPr>
        <p:grpSpPr bwMode="auto">
          <a:xfrm>
            <a:off x="7608118" y="5564922"/>
            <a:ext cx="357187" cy="1427162"/>
            <a:chOff x="4032" y="2304"/>
            <a:chExt cx="192" cy="816"/>
          </a:xfrm>
        </p:grpSpPr>
        <p:sp>
          <p:nvSpPr>
            <p:cNvPr id="32900" name="Line 143"/>
            <p:cNvSpPr>
              <a:spLocks noChangeShapeType="1"/>
            </p:cNvSpPr>
            <p:nvPr/>
          </p:nvSpPr>
          <p:spPr bwMode="auto">
            <a:xfrm>
              <a:off x="4032" y="230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901" name="Line 144"/>
            <p:cNvSpPr>
              <a:spLocks noChangeShapeType="1"/>
            </p:cNvSpPr>
            <p:nvPr/>
          </p:nvSpPr>
          <p:spPr bwMode="auto">
            <a:xfrm>
              <a:off x="4032" y="2304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13" name="Group 145"/>
          <p:cNvGrpSpPr>
            <a:grpSpLocks/>
          </p:cNvGrpSpPr>
          <p:nvPr/>
        </p:nvGrpSpPr>
        <p:grpSpPr bwMode="auto">
          <a:xfrm>
            <a:off x="746943" y="3380522"/>
            <a:ext cx="7218362" cy="1427162"/>
            <a:chOff x="336" y="1056"/>
            <a:chExt cx="3888" cy="816"/>
          </a:xfrm>
        </p:grpSpPr>
        <p:sp>
          <p:nvSpPr>
            <p:cNvPr id="32894" name="Line 146"/>
            <p:cNvSpPr>
              <a:spLocks noChangeShapeType="1"/>
            </p:cNvSpPr>
            <p:nvPr/>
          </p:nvSpPr>
          <p:spPr bwMode="auto">
            <a:xfrm flipV="1">
              <a:off x="2064" y="1056"/>
              <a:ext cx="0" cy="8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95" name="Line 147"/>
            <p:cNvSpPr>
              <a:spLocks noChangeShapeType="1"/>
            </p:cNvSpPr>
            <p:nvPr/>
          </p:nvSpPr>
          <p:spPr bwMode="auto">
            <a:xfrm flipH="1">
              <a:off x="2064" y="1872"/>
              <a:ext cx="33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96" name="Line 148"/>
            <p:cNvSpPr>
              <a:spLocks noChangeShapeType="1"/>
            </p:cNvSpPr>
            <p:nvPr/>
          </p:nvSpPr>
          <p:spPr bwMode="auto">
            <a:xfrm flipV="1">
              <a:off x="336" y="1056"/>
              <a:ext cx="0" cy="8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97" name="Line 149"/>
            <p:cNvSpPr>
              <a:spLocks noChangeShapeType="1"/>
            </p:cNvSpPr>
            <p:nvPr/>
          </p:nvSpPr>
          <p:spPr bwMode="auto">
            <a:xfrm flipH="1">
              <a:off x="336" y="1872"/>
              <a:ext cx="33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98" name="Line 150"/>
            <p:cNvSpPr>
              <a:spLocks noChangeShapeType="1"/>
            </p:cNvSpPr>
            <p:nvPr/>
          </p:nvSpPr>
          <p:spPr bwMode="auto">
            <a:xfrm flipV="1">
              <a:off x="3888" y="1056"/>
              <a:ext cx="0" cy="8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99" name="Line 151"/>
            <p:cNvSpPr>
              <a:spLocks noChangeShapeType="1"/>
            </p:cNvSpPr>
            <p:nvPr/>
          </p:nvSpPr>
          <p:spPr bwMode="auto">
            <a:xfrm flipH="1">
              <a:off x="3888" y="1872"/>
              <a:ext cx="33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14" name="Group 152"/>
          <p:cNvGrpSpPr>
            <a:grpSpLocks/>
          </p:cNvGrpSpPr>
          <p:nvPr/>
        </p:nvGrpSpPr>
        <p:grpSpPr bwMode="auto">
          <a:xfrm>
            <a:off x="746943" y="4975959"/>
            <a:ext cx="9623425" cy="168275"/>
            <a:chOff x="336" y="1968"/>
            <a:chExt cx="5184" cy="96"/>
          </a:xfrm>
        </p:grpSpPr>
        <p:sp>
          <p:nvSpPr>
            <p:cNvPr id="32885" name="Line 153"/>
            <p:cNvSpPr>
              <a:spLocks noChangeShapeType="1"/>
            </p:cNvSpPr>
            <p:nvPr/>
          </p:nvSpPr>
          <p:spPr bwMode="auto">
            <a:xfrm>
              <a:off x="3456" y="1968"/>
              <a:ext cx="28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86" name="Line 154"/>
            <p:cNvSpPr>
              <a:spLocks noChangeShapeType="1"/>
            </p:cNvSpPr>
            <p:nvPr/>
          </p:nvSpPr>
          <p:spPr bwMode="auto">
            <a:xfrm>
              <a:off x="1728" y="1968"/>
              <a:ext cx="19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87" name="Line 155"/>
            <p:cNvSpPr>
              <a:spLocks noChangeShapeType="1"/>
            </p:cNvSpPr>
            <p:nvPr/>
          </p:nvSpPr>
          <p:spPr bwMode="auto">
            <a:xfrm>
              <a:off x="1920" y="2064"/>
              <a:ext cx="48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88" name="Line 156"/>
            <p:cNvSpPr>
              <a:spLocks noChangeShapeType="1"/>
            </p:cNvSpPr>
            <p:nvPr/>
          </p:nvSpPr>
          <p:spPr bwMode="auto">
            <a:xfrm>
              <a:off x="2688" y="1968"/>
              <a:ext cx="33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89" name="Line 157"/>
            <p:cNvSpPr>
              <a:spLocks noChangeShapeType="1"/>
            </p:cNvSpPr>
            <p:nvPr/>
          </p:nvSpPr>
          <p:spPr bwMode="auto">
            <a:xfrm>
              <a:off x="336" y="2064"/>
              <a:ext cx="33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90" name="Line 158"/>
            <p:cNvSpPr>
              <a:spLocks noChangeShapeType="1"/>
            </p:cNvSpPr>
            <p:nvPr/>
          </p:nvSpPr>
          <p:spPr bwMode="auto">
            <a:xfrm>
              <a:off x="960" y="1968"/>
              <a:ext cx="33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91" name="Line 159"/>
            <p:cNvSpPr>
              <a:spLocks noChangeShapeType="1"/>
            </p:cNvSpPr>
            <p:nvPr/>
          </p:nvSpPr>
          <p:spPr bwMode="auto">
            <a:xfrm>
              <a:off x="5280" y="1968"/>
              <a:ext cx="24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92" name="Line 160"/>
            <p:cNvSpPr>
              <a:spLocks noChangeShapeType="1"/>
            </p:cNvSpPr>
            <p:nvPr/>
          </p:nvSpPr>
          <p:spPr bwMode="auto">
            <a:xfrm>
              <a:off x="4512" y="1968"/>
              <a:ext cx="33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93" name="Line 161"/>
            <p:cNvSpPr>
              <a:spLocks noChangeShapeType="1"/>
            </p:cNvSpPr>
            <p:nvPr/>
          </p:nvSpPr>
          <p:spPr bwMode="auto">
            <a:xfrm flipH="1">
              <a:off x="3744" y="2064"/>
              <a:ext cx="48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15" name="Group 162"/>
          <p:cNvGrpSpPr>
            <a:grpSpLocks/>
          </p:cNvGrpSpPr>
          <p:nvPr/>
        </p:nvGrpSpPr>
        <p:grpSpPr bwMode="auto">
          <a:xfrm>
            <a:off x="1013643" y="3967897"/>
            <a:ext cx="9356725" cy="1008062"/>
            <a:chOff x="576" y="240"/>
            <a:chExt cx="5040" cy="576"/>
          </a:xfrm>
        </p:grpSpPr>
        <p:grpSp>
          <p:nvGrpSpPr>
            <p:cNvPr id="32869" name="Group 163"/>
            <p:cNvGrpSpPr>
              <a:grpSpLocks/>
            </p:cNvGrpSpPr>
            <p:nvPr/>
          </p:nvGrpSpPr>
          <p:grpSpPr bwMode="auto">
            <a:xfrm>
              <a:off x="576" y="240"/>
              <a:ext cx="5040" cy="576"/>
              <a:chOff x="480" y="1392"/>
              <a:chExt cx="5040" cy="576"/>
            </a:xfrm>
          </p:grpSpPr>
          <p:sp>
            <p:nvSpPr>
              <p:cNvPr id="32873" name="Line 164"/>
              <p:cNvSpPr>
                <a:spLocks noChangeShapeType="1"/>
              </p:cNvSpPr>
              <p:nvPr/>
            </p:nvSpPr>
            <p:spPr bwMode="auto">
              <a:xfrm>
                <a:off x="2208" y="1392"/>
                <a:ext cx="1536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74" name="Line 165"/>
              <p:cNvSpPr>
                <a:spLocks noChangeShapeType="1"/>
              </p:cNvSpPr>
              <p:nvPr/>
            </p:nvSpPr>
            <p:spPr bwMode="auto">
              <a:xfrm>
                <a:off x="3744" y="1392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75" name="Line 166"/>
              <p:cNvSpPr>
                <a:spLocks noChangeShapeType="1"/>
              </p:cNvSpPr>
              <p:nvPr/>
            </p:nvSpPr>
            <p:spPr bwMode="auto">
              <a:xfrm flipH="1">
                <a:off x="2208" y="1680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76" name="Line 167"/>
              <p:cNvSpPr>
                <a:spLocks noChangeShapeType="1"/>
              </p:cNvSpPr>
              <p:nvPr/>
            </p:nvSpPr>
            <p:spPr bwMode="auto">
              <a:xfrm>
                <a:off x="2208" y="1392"/>
                <a:ext cx="0" cy="28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77" name="Line 168"/>
              <p:cNvSpPr>
                <a:spLocks noChangeShapeType="1"/>
              </p:cNvSpPr>
              <p:nvPr/>
            </p:nvSpPr>
            <p:spPr bwMode="auto">
              <a:xfrm>
                <a:off x="480" y="1392"/>
                <a:ext cx="144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78" name="Line 169"/>
              <p:cNvSpPr>
                <a:spLocks noChangeShapeType="1"/>
              </p:cNvSpPr>
              <p:nvPr/>
            </p:nvSpPr>
            <p:spPr bwMode="auto">
              <a:xfrm flipH="1">
                <a:off x="480" y="1680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79" name="Line 170"/>
              <p:cNvSpPr>
                <a:spLocks noChangeShapeType="1"/>
              </p:cNvSpPr>
              <p:nvPr/>
            </p:nvSpPr>
            <p:spPr bwMode="auto">
              <a:xfrm>
                <a:off x="480" y="1392"/>
                <a:ext cx="0" cy="28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80" name="Line 171"/>
              <p:cNvSpPr>
                <a:spLocks noChangeShapeType="1"/>
              </p:cNvSpPr>
              <p:nvPr/>
            </p:nvSpPr>
            <p:spPr bwMode="auto">
              <a:xfrm flipV="1">
                <a:off x="1920" y="1392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81" name="Line 172"/>
              <p:cNvSpPr>
                <a:spLocks noChangeShapeType="1"/>
              </p:cNvSpPr>
              <p:nvPr/>
            </p:nvSpPr>
            <p:spPr bwMode="auto">
              <a:xfrm>
                <a:off x="4032" y="1392"/>
                <a:ext cx="148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82" name="Line 173"/>
              <p:cNvSpPr>
                <a:spLocks noChangeShapeType="1"/>
              </p:cNvSpPr>
              <p:nvPr/>
            </p:nvSpPr>
            <p:spPr bwMode="auto">
              <a:xfrm>
                <a:off x="5520" y="1392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83" name="Line 174"/>
              <p:cNvSpPr>
                <a:spLocks noChangeShapeType="1"/>
              </p:cNvSpPr>
              <p:nvPr/>
            </p:nvSpPr>
            <p:spPr bwMode="auto">
              <a:xfrm flipH="1">
                <a:off x="4032" y="1680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84" name="Line 175"/>
              <p:cNvSpPr>
                <a:spLocks noChangeShapeType="1"/>
              </p:cNvSpPr>
              <p:nvPr/>
            </p:nvSpPr>
            <p:spPr bwMode="auto">
              <a:xfrm>
                <a:off x="4032" y="1392"/>
                <a:ext cx="0" cy="28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32870" name="Line 176"/>
            <p:cNvSpPr>
              <a:spLocks noChangeShapeType="1"/>
            </p:cNvSpPr>
            <p:nvPr/>
          </p:nvSpPr>
          <p:spPr bwMode="auto">
            <a:xfrm flipH="1">
              <a:off x="1872" y="816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71" name="Line 177"/>
            <p:cNvSpPr>
              <a:spLocks noChangeShapeType="1"/>
            </p:cNvSpPr>
            <p:nvPr/>
          </p:nvSpPr>
          <p:spPr bwMode="auto">
            <a:xfrm flipH="1">
              <a:off x="3696" y="816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32872" name="Line 178"/>
            <p:cNvSpPr>
              <a:spLocks noChangeShapeType="1"/>
            </p:cNvSpPr>
            <p:nvPr/>
          </p:nvSpPr>
          <p:spPr bwMode="auto">
            <a:xfrm flipH="1">
              <a:off x="5472" y="816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17" name="Group 179"/>
          <p:cNvGrpSpPr>
            <a:grpSpLocks/>
          </p:cNvGrpSpPr>
          <p:nvPr/>
        </p:nvGrpSpPr>
        <p:grpSpPr bwMode="auto">
          <a:xfrm>
            <a:off x="1013643" y="5564922"/>
            <a:ext cx="9356725" cy="1427162"/>
            <a:chOff x="480" y="2304"/>
            <a:chExt cx="5040" cy="816"/>
          </a:xfrm>
        </p:grpSpPr>
        <p:grpSp>
          <p:nvGrpSpPr>
            <p:cNvPr id="32857" name="Group 180"/>
            <p:cNvGrpSpPr>
              <a:grpSpLocks/>
            </p:cNvGrpSpPr>
            <p:nvPr/>
          </p:nvGrpSpPr>
          <p:grpSpPr bwMode="auto">
            <a:xfrm>
              <a:off x="480" y="2304"/>
              <a:ext cx="5040" cy="528"/>
              <a:chOff x="480" y="2304"/>
              <a:chExt cx="5040" cy="528"/>
            </a:xfrm>
          </p:grpSpPr>
          <p:grpSp>
            <p:nvGrpSpPr>
              <p:cNvPr id="32861" name="Group 181"/>
              <p:cNvGrpSpPr>
                <a:grpSpLocks/>
              </p:cNvGrpSpPr>
              <p:nvPr/>
            </p:nvGrpSpPr>
            <p:grpSpPr bwMode="auto">
              <a:xfrm>
                <a:off x="480" y="2304"/>
                <a:ext cx="3264" cy="528"/>
                <a:chOff x="480" y="2304"/>
                <a:chExt cx="3264" cy="528"/>
              </a:xfrm>
            </p:grpSpPr>
            <p:sp>
              <p:nvSpPr>
                <p:cNvPr id="32866" name="Line 182"/>
                <p:cNvSpPr>
                  <a:spLocks noChangeShapeType="1"/>
                </p:cNvSpPr>
                <p:nvPr/>
              </p:nvSpPr>
              <p:spPr bwMode="auto">
                <a:xfrm>
                  <a:off x="480" y="230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32867" name="Line 183"/>
                <p:cNvSpPr>
                  <a:spLocks noChangeShapeType="1"/>
                </p:cNvSpPr>
                <p:nvPr/>
              </p:nvSpPr>
              <p:spPr bwMode="auto">
                <a:xfrm>
                  <a:off x="480" y="2304"/>
                  <a:ext cx="0" cy="528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32868" name="Line 184"/>
                <p:cNvSpPr>
                  <a:spLocks noChangeShapeType="1"/>
                </p:cNvSpPr>
                <p:nvPr/>
              </p:nvSpPr>
              <p:spPr bwMode="auto">
                <a:xfrm flipH="1">
                  <a:off x="480" y="2832"/>
                  <a:ext cx="326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type="oval" w="med" len="med"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32862" name="Group 185"/>
              <p:cNvGrpSpPr>
                <a:grpSpLocks/>
              </p:cNvGrpSpPr>
              <p:nvPr/>
            </p:nvGrpSpPr>
            <p:grpSpPr bwMode="auto">
              <a:xfrm>
                <a:off x="2208" y="2304"/>
                <a:ext cx="3312" cy="384"/>
                <a:chOff x="2208" y="2304"/>
                <a:chExt cx="3312" cy="384"/>
              </a:xfrm>
            </p:grpSpPr>
            <p:sp>
              <p:nvSpPr>
                <p:cNvPr id="32863" name="Line 186"/>
                <p:cNvSpPr>
                  <a:spLocks noChangeShapeType="1"/>
                </p:cNvSpPr>
                <p:nvPr/>
              </p:nvSpPr>
              <p:spPr bwMode="auto">
                <a:xfrm>
                  <a:off x="2208" y="230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32864" name="Line 187"/>
                <p:cNvSpPr>
                  <a:spLocks noChangeShapeType="1"/>
                </p:cNvSpPr>
                <p:nvPr/>
              </p:nvSpPr>
              <p:spPr bwMode="auto">
                <a:xfrm>
                  <a:off x="2208" y="2304"/>
                  <a:ext cx="0" cy="384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32865" name="Line 188"/>
                <p:cNvSpPr>
                  <a:spLocks noChangeShapeType="1"/>
                </p:cNvSpPr>
                <p:nvPr/>
              </p:nvSpPr>
              <p:spPr bwMode="auto">
                <a:xfrm>
                  <a:off x="2208" y="2688"/>
                  <a:ext cx="3312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de-CH"/>
                </a:p>
              </p:txBody>
            </p:sp>
          </p:grpSp>
        </p:grpSp>
        <p:grpSp>
          <p:nvGrpSpPr>
            <p:cNvPr id="32858" name="Group 189"/>
            <p:cNvGrpSpPr>
              <a:grpSpLocks/>
            </p:cNvGrpSpPr>
            <p:nvPr/>
          </p:nvGrpSpPr>
          <p:grpSpPr bwMode="auto">
            <a:xfrm>
              <a:off x="4032" y="2304"/>
              <a:ext cx="192" cy="816"/>
              <a:chOff x="4032" y="2304"/>
              <a:chExt cx="192" cy="816"/>
            </a:xfrm>
          </p:grpSpPr>
          <p:sp>
            <p:nvSpPr>
              <p:cNvPr id="32859" name="Line 190"/>
              <p:cNvSpPr>
                <a:spLocks noChangeShapeType="1"/>
              </p:cNvSpPr>
              <p:nvPr/>
            </p:nvSpPr>
            <p:spPr bwMode="auto">
              <a:xfrm>
                <a:off x="4032" y="2304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32860" name="Line 191"/>
              <p:cNvSpPr>
                <a:spLocks noChangeShapeType="1"/>
              </p:cNvSpPr>
              <p:nvPr/>
            </p:nvSpPr>
            <p:spPr bwMode="auto">
              <a:xfrm>
                <a:off x="4032" y="2304"/>
                <a:ext cx="0" cy="81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CH"/>
              </a:p>
            </p:txBody>
          </p:sp>
        </p:grpSp>
      </p:grp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4315305" y="1165609"/>
          <a:ext cx="29808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>
                          <a:solidFill>
                            <a:schemeClr val="tx1"/>
                          </a:solidFill>
                        </a:rPr>
                        <a:t>S0</a:t>
                      </a:r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de-C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Freeze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Shift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to</a:t>
                      </a:r>
                      <a:r>
                        <a:rPr lang="de-CH" dirty="0" smtClean="0"/>
                        <a:t> MSB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Shift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to</a:t>
                      </a:r>
                      <a:r>
                        <a:rPr lang="de-CH" dirty="0" smtClean="0"/>
                        <a:t> LSB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Load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1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3BFA675D-C4AA-47D1-8BE3-64DB70CC2072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28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801688" y="473075"/>
            <a:ext cx="9090025" cy="1260475"/>
          </a:xfrm>
        </p:spPr>
        <p:txBody>
          <a:bodyPr/>
          <a:lstStyle/>
          <a:p>
            <a:pPr eaLnBrk="1" hangingPunct="1"/>
            <a:r>
              <a:rPr lang="de-CH" altLang="de-DE" dirty="0" smtClean="0"/>
              <a:t>Linear </a:t>
            </a:r>
            <a:r>
              <a:rPr lang="de-CH" altLang="de-DE" dirty="0" err="1" smtClean="0"/>
              <a:t>Shiftregister</a:t>
            </a:r>
            <a:endParaRPr lang="de-CH" altLang="de-DE" dirty="0" smtClean="0"/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4545013" y="3863975"/>
            <a:ext cx="1425575" cy="3365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22533" name="Line 4"/>
          <p:cNvSpPr>
            <a:spLocks noChangeShapeType="1"/>
          </p:cNvSpPr>
          <p:nvPr/>
        </p:nvSpPr>
        <p:spPr bwMode="auto">
          <a:xfrm flipV="1">
            <a:off x="4811713" y="3613150"/>
            <a:ext cx="0" cy="250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 flipV="1">
            <a:off x="5703888" y="3613150"/>
            <a:ext cx="0" cy="250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35" name="Line 6"/>
          <p:cNvSpPr>
            <a:spLocks noChangeShapeType="1"/>
          </p:cNvSpPr>
          <p:nvPr/>
        </p:nvSpPr>
        <p:spPr bwMode="auto">
          <a:xfrm flipH="1">
            <a:off x="4545013" y="3613150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 flipV="1">
            <a:off x="4545013" y="2520950"/>
            <a:ext cx="0" cy="1092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 flipV="1">
            <a:off x="5970588" y="2520950"/>
            <a:ext cx="0" cy="1092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H="1">
            <a:off x="5703888" y="3613150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39" name="Line 10"/>
          <p:cNvSpPr>
            <a:spLocks noChangeShapeType="1"/>
          </p:cNvSpPr>
          <p:nvPr/>
        </p:nvSpPr>
        <p:spPr bwMode="auto">
          <a:xfrm>
            <a:off x="4545013" y="2520950"/>
            <a:ext cx="14255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40" name="Line 11"/>
          <p:cNvSpPr>
            <a:spLocks noChangeShapeType="1"/>
          </p:cNvSpPr>
          <p:nvPr/>
        </p:nvSpPr>
        <p:spPr bwMode="auto">
          <a:xfrm>
            <a:off x="4545013" y="3024188"/>
            <a:ext cx="266700" cy="168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41" name="Line 12"/>
          <p:cNvSpPr>
            <a:spLocks noChangeShapeType="1"/>
          </p:cNvSpPr>
          <p:nvPr/>
        </p:nvSpPr>
        <p:spPr bwMode="auto">
          <a:xfrm flipH="1">
            <a:off x="4545013" y="3192463"/>
            <a:ext cx="266700" cy="168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42" name="Line 13"/>
          <p:cNvSpPr>
            <a:spLocks noChangeShapeType="1"/>
          </p:cNvSpPr>
          <p:nvPr/>
        </p:nvSpPr>
        <p:spPr bwMode="auto">
          <a:xfrm flipH="1">
            <a:off x="4098925" y="3192463"/>
            <a:ext cx="446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43" name="Text Box 14"/>
          <p:cNvSpPr txBox="1">
            <a:spLocks noChangeArrowheads="1"/>
          </p:cNvSpPr>
          <p:nvPr/>
        </p:nvSpPr>
        <p:spPr bwMode="auto">
          <a:xfrm>
            <a:off x="3386138" y="2940050"/>
            <a:ext cx="73501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CLK</a:t>
            </a:r>
          </a:p>
        </p:txBody>
      </p:sp>
      <p:sp>
        <p:nvSpPr>
          <p:cNvPr id="22544" name="Rectangle 15"/>
          <p:cNvSpPr>
            <a:spLocks noChangeArrowheads="1"/>
          </p:cNvSpPr>
          <p:nvPr/>
        </p:nvSpPr>
        <p:spPr bwMode="auto">
          <a:xfrm>
            <a:off x="4545013" y="4200525"/>
            <a:ext cx="1425575" cy="3365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22545" name="Rectangle 16"/>
          <p:cNvSpPr>
            <a:spLocks noChangeArrowheads="1"/>
          </p:cNvSpPr>
          <p:nvPr/>
        </p:nvSpPr>
        <p:spPr bwMode="auto">
          <a:xfrm>
            <a:off x="4545013" y="4537075"/>
            <a:ext cx="1425575" cy="3349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22546" name="Rectangle 17"/>
          <p:cNvSpPr>
            <a:spLocks noChangeArrowheads="1"/>
          </p:cNvSpPr>
          <p:nvPr/>
        </p:nvSpPr>
        <p:spPr bwMode="auto">
          <a:xfrm>
            <a:off x="4545013" y="4872038"/>
            <a:ext cx="1425575" cy="3365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22547" name="Line 18"/>
          <p:cNvSpPr>
            <a:spLocks noChangeShapeType="1"/>
          </p:cNvSpPr>
          <p:nvPr/>
        </p:nvSpPr>
        <p:spPr bwMode="auto">
          <a:xfrm>
            <a:off x="5970588" y="4032250"/>
            <a:ext cx="35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48" name="Line 19"/>
          <p:cNvSpPr>
            <a:spLocks noChangeShapeType="1"/>
          </p:cNvSpPr>
          <p:nvPr/>
        </p:nvSpPr>
        <p:spPr bwMode="auto">
          <a:xfrm>
            <a:off x="5970588" y="4368800"/>
            <a:ext cx="35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49" name="Line 20"/>
          <p:cNvSpPr>
            <a:spLocks noChangeShapeType="1"/>
          </p:cNvSpPr>
          <p:nvPr/>
        </p:nvSpPr>
        <p:spPr bwMode="auto">
          <a:xfrm>
            <a:off x="5970588" y="4705350"/>
            <a:ext cx="35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50" name="Line 21"/>
          <p:cNvSpPr>
            <a:spLocks noChangeShapeType="1"/>
          </p:cNvSpPr>
          <p:nvPr/>
        </p:nvSpPr>
        <p:spPr bwMode="auto">
          <a:xfrm>
            <a:off x="5970588" y="5040313"/>
            <a:ext cx="35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51" name="Line 22"/>
          <p:cNvSpPr>
            <a:spLocks noChangeShapeType="1"/>
          </p:cNvSpPr>
          <p:nvPr/>
        </p:nvSpPr>
        <p:spPr bwMode="auto">
          <a:xfrm>
            <a:off x="4187825" y="4032250"/>
            <a:ext cx="3571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52" name="Text Box 23"/>
          <p:cNvSpPr txBox="1">
            <a:spLocks noChangeArrowheads="1"/>
          </p:cNvSpPr>
          <p:nvPr/>
        </p:nvSpPr>
        <p:spPr bwMode="auto">
          <a:xfrm>
            <a:off x="6126163" y="3697288"/>
            <a:ext cx="5715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Q0</a:t>
            </a:r>
          </a:p>
        </p:txBody>
      </p:sp>
      <p:sp>
        <p:nvSpPr>
          <p:cNvPr id="22553" name="Text Box 24"/>
          <p:cNvSpPr txBox="1">
            <a:spLocks noChangeArrowheads="1"/>
          </p:cNvSpPr>
          <p:nvPr/>
        </p:nvSpPr>
        <p:spPr bwMode="auto">
          <a:xfrm>
            <a:off x="6126163" y="4032250"/>
            <a:ext cx="571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Q1</a:t>
            </a:r>
          </a:p>
        </p:txBody>
      </p:sp>
      <p:sp>
        <p:nvSpPr>
          <p:cNvPr id="22554" name="Text Box 25"/>
          <p:cNvSpPr txBox="1">
            <a:spLocks noChangeArrowheads="1"/>
          </p:cNvSpPr>
          <p:nvPr/>
        </p:nvSpPr>
        <p:spPr bwMode="auto">
          <a:xfrm>
            <a:off x="6126163" y="4368800"/>
            <a:ext cx="571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Q2</a:t>
            </a:r>
          </a:p>
        </p:txBody>
      </p:sp>
      <p:sp>
        <p:nvSpPr>
          <p:cNvPr id="22555" name="Text Box 26"/>
          <p:cNvSpPr txBox="1">
            <a:spLocks noChangeArrowheads="1"/>
          </p:cNvSpPr>
          <p:nvPr/>
        </p:nvSpPr>
        <p:spPr bwMode="auto">
          <a:xfrm>
            <a:off x="6126163" y="4705350"/>
            <a:ext cx="5715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Q3</a:t>
            </a:r>
          </a:p>
        </p:txBody>
      </p:sp>
      <p:sp>
        <p:nvSpPr>
          <p:cNvPr id="22556" name="Text Box 27"/>
          <p:cNvSpPr txBox="1">
            <a:spLocks noChangeArrowheads="1"/>
          </p:cNvSpPr>
          <p:nvPr/>
        </p:nvSpPr>
        <p:spPr bwMode="auto">
          <a:xfrm>
            <a:off x="3676650" y="3613150"/>
            <a:ext cx="5556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D0</a:t>
            </a:r>
          </a:p>
        </p:txBody>
      </p:sp>
      <p:sp>
        <p:nvSpPr>
          <p:cNvPr id="22557" name="Text Box 28"/>
          <p:cNvSpPr txBox="1">
            <a:spLocks noChangeArrowheads="1"/>
          </p:cNvSpPr>
          <p:nvPr/>
        </p:nvSpPr>
        <p:spPr bwMode="auto">
          <a:xfrm>
            <a:off x="4811713" y="2520950"/>
            <a:ext cx="9429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SRG4</a:t>
            </a:r>
          </a:p>
        </p:txBody>
      </p:sp>
      <p:sp>
        <p:nvSpPr>
          <p:cNvPr id="22558" name="Text Box 29"/>
          <p:cNvSpPr txBox="1">
            <a:spLocks noChangeArrowheads="1"/>
          </p:cNvSpPr>
          <p:nvPr/>
        </p:nvSpPr>
        <p:spPr bwMode="auto">
          <a:xfrm>
            <a:off x="4811713" y="3024188"/>
            <a:ext cx="63182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C1/</a:t>
            </a:r>
          </a:p>
        </p:txBody>
      </p:sp>
      <p:sp>
        <p:nvSpPr>
          <p:cNvPr id="22559" name="Line 30"/>
          <p:cNvSpPr>
            <a:spLocks noChangeShapeType="1"/>
          </p:cNvSpPr>
          <p:nvPr/>
        </p:nvSpPr>
        <p:spPr bwMode="auto">
          <a:xfrm>
            <a:off x="5402263" y="3192463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60" name="Line 31"/>
          <p:cNvSpPr>
            <a:spLocks noChangeShapeType="1"/>
          </p:cNvSpPr>
          <p:nvPr/>
        </p:nvSpPr>
        <p:spPr bwMode="auto">
          <a:xfrm>
            <a:off x="6326188" y="5040313"/>
            <a:ext cx="803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61" name="Line 32"/>
          <p:cNvSpPr>
            <a:spLocks noChangeShapeType="1"/>
          </p:cNvSpPr>
          <p:nvPr/>
        </p:nvSpPr>
        <p:spPr bwMode="auto">
          <a:xfrm>
            <a:off x="8197850" y="4872038"/>
            <a:ext cx="0" cy="673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62" name="Line 33"/>
          <p:cNvSpPr>
            <a:spLocks noChangeShapeType="1"/>
          </p:cNvSpPr>
          <p:nvPr/>
        </p:nvSpPr>
        <p:spPr bwMode="auto">
          <a:xfrm flipH="1">
            <a:off x="3386138" y="5545138"/>
            <a:ext cx="48117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63" name="Line 34"/>
          <p:cNvSpPr>
            <a:spLocks noChangeShapeType="1"/>
          </p:cNvSpPr>
          <p:nvPr/>
        </p:nvSpPr>
        <p:spPr bwMode="auto">
          <a:xfrm flipV="1">
            <a:off x="3386138" y="4032250"/>
            <a:ext cx="0" cy="15128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64" name="Line 35"/>
          <p:cNvSpPr>
            <a:spLocks noChangeShapeType="1"/>
          </p:cNvSpPr>
          <p:nvPr/>
        </p:nvSpPr>
        <p:spPr bwMode="auto">
          <a:xfrm flipH="1">
            <a:off x="3386138" y="4032250"/>
            <a:ext cx="801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65" name="Rectangle 36"/>
          <p:cNvSpPr>
            <a:spLocks noChangeArrowheads="1"/>
          </p:cNvSpPr>
          <p:nvPr/>
        </p:nvSpPr>
        <p:spPr bwMode="auto">
          <a:xfrm>
            <a:off x="7129463" y="4537075"/>
            <a:ext cx="533400" cy="6715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22566" name="Line 37"/>
          <p:cNvSpPr>
            <a:spLocks noChangeShapeType="1"/>
          </p:cNvSpPr>
          <p:nvPr/>
        </p:nvSpPr>
        <p:spPr bwMode="auto">
          <a:xfrm>
            <a:off x="7662863" y="4872038"/>
            <a:ext cx="5349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67" name="Line 38"/>
          <p:cNvSpPr>
            <a:spLocks noChangeShapeType="1"/>
          </p:cNvSpPr>
          <p:nvPr/>
        </p:nvSpPr>
        <p:spPr bwMode="auto">
          <a:xfrm>
            <a:off x="6326188" y="4705350"/>
            <a:ext cx="803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2568" name="Text Box 39"/>
          <p:cNvSpPr txBox="1">
            <a:spLocks noChangeArrowheads="1"/>
          </p:cNvSpPr>
          <p:nvPr/>
        </p:nvSpPr>
        <p:spPr bwMode="auto">
          <a:xfrm>
            <a:off x="7129463" y="4705350"/>
            <a:ext cx="51911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344157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059A9AE8-E39C-4688-A6F7-270B8FAAAF4B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29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388938"/>
            <a:ext cx="9090025" cy="1260475"/>
          </a:xfrm>
        </p:spPr>
        <p:txBody>
          <a:bodyPr/>
          <a:lstStyle/>
          <a:p>
            <a:pPr eaLnBrk="1" hangingPunct="1"/>
            <a:r>
              <a:rPr lang="de-CH" altLang="de-DE" dirty="0" smtClean="0"/>
              <a:t>State </a:t>
            </a:r>
            <a:r>
              <a:rPr lang="de-CH" altLang="de-DE" dirty="0" err="1" smtClean="0"/>
              <a:t>Diagram</a:t>
            </a:r>
            <a:r>
              <a:rPr lang="de-CH" altLang="de-DE" dirty="0" smtClean="0"/>
              <a:t> of linear </a:t>
            </a:r>
            <a:r>
              <a:rPr lang="de-CH" altLang="de-DE" dirty="0" err="1" smtClean="0"/>
              <a:t>Shiftregister</a:t>
            </a:r>
            <a:endParaRPr lang="de-CH" altLang="de-DE" dirty="0" smtClean="0"/>
          </a:p>
        </p:txBody>
      </p:sp>
      <p:grpSp>
        <p:nvGrpSpPr>
          <p:cNvPr id="23556" name="Group 3"/>
          <p:cNvGrpSpPr>
            <a:grpSpLocks/>
          </p:cNvGrpSpPr>
          <p:nvPr/>
        </p:nvGrpSpPr>
        <p:grpSpPr bwMode="auto">
          <a:xfrm>
            <a:off x="1603375" y="2016125"/>
            <a:ext cx="712788" cy="588963"/>
            <a:chOff x="1248" y="1440"/>
            <a:chExt cx="384" cy="336"/>
          </a:xfrm>
        </p:grpSpPr>
        <p:sp>
          <p:nvSpPr>
            <p:cNvPr id="23619" name="Oval 4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20" name="Text Box 5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3557" name="Group 6"/>
          <p:cNvGrpSpPr>
            <a:grpSpLocks/>
          </p:cNvGrpSpPr>
          <p:nvPr/>
        </p:nvGrpSpPr>
        <p:grpSpPr bwMode="auto">
          <a:xfrm>
            <a:off x="4989513" y="2016125"/>
            <a:ext cx="714375" cy="588963"/>
            <a:chOff x="1248" y="1440"/>
            <a:chExt cx="384" cy="336"/>
          </a:xfrm>
        </p:grpSpPr>
        <p:sp>
          <p:nvSpPr>
            <p:cNvPr id="23617" name="Oval 7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18" name="Text Box 8"/>
            <p:cNvSpPr txBox="1">
              <a:spLocks noChangeArrowheads="1"/>
            </p:cNvSpPr>
            <p:nvPr/>
          </p:nvSpPr>
          <p:spPr bwMode="auto">
            <a:xfrm>
              <a:off x="1304" y="148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3558" name="Group 9"/>
          <p:cNvGrpSpPr>
            <a:grpSpLocks/>
          </p:cNvGrpSpPr>
          <p:nvPr/>
        </p:nvGrpSpPr>
        <p:grpSpPr bwMode="auto">
          <a:xfrm>
            <a:off x="8466138" y="2016125"/>
            <a:ext cx="712787" cy="588963"/>
            <a:chOff x="1248" y="1440"/>
            <a:chExt cx="384" cy="336"/>
          </a:xfrm>
        </p:grpSpPr>
        <p:sp>
          <p:nvSpPr>
            <p:cNvPr id="23615" name="Oval 10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16" name="Text Box 11"/>
            <p:cNvSpPr txBox="1">
              <a:spLocks noChangeArrowheads="1"/>
            </p:cNvSpPr>
            <p:nvPr/>
          </p:nvSpPr>
          <p:spPr bwMode="auto">
            <a:xfrm>
              <a:off x="1304" y="148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14</a:t>
              </a:r>
            </a:p>
          </p:txBody>
        </p:sp>
      </p:grpSp>
      <p:sp>
        <p:nvSpPr>
          <p:cNvPr id="23559" name="Line 12"/>
          <p:cNvSpPr>
            <a:spLocks noChangeShapeType="1"/>
          </p:cNvSpPr>
          <p:nvPr/>
        </p:nvSpPr>
        <p:spPr bwMode="auto">
          <a:xfrm flipH="1">
            <a:off x="5613400" y="4537075"/>
            <a:ext cx="1336675" cy="1595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23560" name="Group 13"/>
          <p:cNvGrpSpPr>
            <a:grpSpLocks/>
          </p:cNvGrpSpPr>
          <p:nvPr/>
        </p:nvGrpSpPr>
        <p:grpSpPr bwMode="auto">
          <a:xfrm>
            <a:off x="4900613" y="2940050"/>
            <a:ext cx="712787" cy="588963"/>
            <a:chOff x="1248" y="1440"/>
            <a:chExt cx="384" cy="336"/>
          </a:xfrm>
        </p:grpSpPr>
        <p:sp>
          <p:nvSpPr>
            <p:cNvPr id="23613" name="Oval 14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14" name="Text Box 15"/>
            <p:cNvSpPr txBox="1">
              <a:spLocks noChangeArrowheads="1"/>
            </p:cNvSpPr>
            <p:nvPr/>
          </p:nvSpPr>
          <p:spPr bwMode="auto">
            <a:xfrm>
              <a:off x="1304" y="148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10</a:t>
              </a:r>
            </a:p>
          </p:txBody>
        </p:sp>
      </p:grpSp>
      <p:grpSp>
        <p:nvGrpSpPr>
          <p:cNvPr id="23561" name="Group 16"/>
          <p:cNvGrpSpPr>
            <a:grpSpLocks/>
          </p:cNvGrpSpPr>
          <p:nvPr/>
        </p:nvGrpSpPr>
        <p:grpSpPr bwMode="auto">
          <a:xfrm>
            <a:off x="4989513" y="4956175"/>
            <a:ext cx="714375" cy="588963"/>
            <a:chOff x="1248" y="1440"/>
            <a:chExt cx="384" cy="336"/>
          </a:xfrm>
        </p:grpSpPr>
        <p:sp>
          <p:nvSpPr>
            <p:cNvPr id="23611" name="Oval 17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12" name="Text Box 18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3562" name="Group 19"/>
          <p:cNvGrpSpPr>
            <a:grpSpLocks/>
          </p:cNvGrpSpPr>
          <p:nvPr/>
        </p:nvGrpSpPr>
        <p:grpSpPr bwMode="auto">
          <a:xfrm>
            <a:off x="4989513" y="6048375"/>
            <a:ext cx="714375" cy="588963"/>
            <a:chOff x="1248" y="1440"/>
            <a:chExt cx="384" cy="336"/>
          </a:xfrm>
        </p:grpSpPr>
        <p:sp>
          <p:nvSpPr>
            <p:cNvPr id="23609" name="Oval 20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10" name="Text Box 21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3563" name="Group 22"/>
          <p:cNvGrpSpPr>
            <a:grpSpLocks/>
          </p:cNvGrpSpPr>
          <p:nvPr/>
        </p:nvGrpSpPr>
        <p:grpSpPr bwMode="auto">
          <a:xfrm>
            <a:off x="3208338" y="3948113"/>
            <a:ext cx="712787" cy="588962"/>
            <a:chOff x="1248" y="1440"/>
            <a:chExt cx="384" cy="336"/>
          </a:xfrm>
        </p:grpSpPr>
        <p:sp>
          <p:nvSpPr>
            <p:cNvPr id="23607" name="Oval 23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08" name="Text Box 24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23564" name="Group 25"/>
          <p:cNvGrpSpPr>
            <a:grpSpLocks/>
          </p:cNvGrpSpPr>
          <p:nvPr/>
        </p:nvGrpSpPr>
        <p:grpSpPr bwMode="auto">
          <a:xfrm>
            <a:off x="6772275" y="3948113"/>
            <a:ext cx="712788" cy="588962"/>
            <a:chOff x="1248" y="1440"/>
            <a:chExt cx="384" cy="336"/>
          </a:xfrm>
        </p:grpSpPr>
        <p:sp>
          <p:nvSpPr>
            <p:cNvPr id="23605" name="Oval 26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06" name="Text Box 27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23565" name="Line 28"/>
          <p:cNvSpPr>
            <a:spLocks noChangeShapeType="1"/>
          </p:cNvSpPr>
          <p:nvPr/>
        </p:nvSpPr>
        <p:spPr bwMode="auto">
          <a:xfrm flipH="1">
            <a:off x="2138363" y="5545138"/>
            <a:ext cx="446087" cy="503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66" name="Line 29"/>
          <p:cNvSpPr>
            <a:spLocks noChangeShapeType="1"/>
          </p:cNvSpPr>
          <p:nvPr/>
        </p:nvSpPr>
        <p:spPr bwMode="auto">
          <a:xfrm>
            <a:off x="1960563" y="2605088"/>
            <a:ext cx="0" cy="3359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23567" name="Group 30"/>
          <p:cNvGrpSpPr>
            <a:grpSpLocks/>
          </p:cNvGrpSpPr>
          <p:nvPr/>
        </p:nvGrpSpPr>
        <p:grpSpPr bwMode="auto">
          <a:xfrm>
            <a:off x="1603375" y="5964238"/>
            <a:ext cx="712788" cy="588962"/>
            <a:chOff x="1248" y="1440"/>
            <a:chExt cx="384" cy="336"/>
          </a:xfrm>
        </p:grpSpPr>
        <p:sp>
          <p:nvSpPr>
            <p:cNvPr id="23603" name="Oval 31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04" name="Text Box 32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3568" name="Group 33"/>
          <p:cNvGrpSpPr>
            <a:grpSpLocks/>
          </p:cNvGrpSpPr>
          <p:nvPr/>
        </p:nvGrpSpPr>
        <p:grpSpPr bwMode="auto">
          <a:xfrm>
            <a:off x="8466138" y="5964238"/>
            <a:ext cx="712787" cy="588962"/>
            <a:chOff x="1248" y="1440"/>
            <a:chExt cx="384" cy="336"/>
          </a:xfrm>
        </p:grpSpPr>
        <p:sp>
          <p:nvSpPr>
            <p:cNvPr id="23601" name="Oval 34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02" name="Text Box 35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23569" name="Group 36"/>
          <p:cNvGrpSpPr>
            <a:grpSpLocks/>
          </p:cNvGrpSpPr>
          <p:nvPr/>
        </p:nvGrpSpPr>
        <p:grpSpPr bwMode="auto">
          <a:xfrm>
            <a:off x="177800" y="3948113"/>
            <a:ext cx="712788" cy="588962"/>
            <a:chOff x="1248" y="1440"/>
            <a:chExt cx="384" cy="336"/>
          </a:xfrm>
        </p:grpSpPr>
        <p:sp>
          <p:nvSpPr>
            <p:cNvPr id="23599" name="Oval 37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600" name="Text Box 38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3570" name="Group 39"/>
          <p:cNvGrpSpPr>
            <a:grpSpLocks/>
          </p:cNvGrpSpPr>
          <p:nvPr/>
        </p:nvGrpSpPr>
        <p:grpSpPr bwMode="auto">
          <a:xfrm>
            <a:off x="9802813" y="3948113"/>
            <a:ext cx="712787" cy="588962"/>
            <a:chOff x="1248" y="1440"/>
            <a:chExt cx="384" cy="336"/>
          </a:xfrm>
        </p:grpSpPr>
        <p:sp>
          <p:nvSpPr>
            <p:cNvPr id="23597" name="Oval 40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598" name="Text Box 41"/>
            <p:cNvSpPr txBox="1">
              <a:spLocks noChangeArrowheads="1"/>
            </p:cNvSpPr>
            <p:nvPr/>
          </p:nvSpPr>
          <p:spPr bwMode="auto">
            <a:xfrm>
              <a:off x="1304" y="148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15</a:t>
              </a:r>
            </a:p>
          </p:txBody>
        </p:sp>
      </p:grpSp>
      <p:sp>
        <p:nvSpPr>
          <p:cNvPr id="23571" name="Line 42"/>
          <p:cNvSpPr>
            <a:spLocks noChangeShapeType="1"/>
          </p:cNvSpPr>
          <p:nvPr/>
        </p:nvSpPr>
        <p:spPr bwMode="auto">
          <a:xfrm>
            <a:off x="3743325" y="4452938"/>
            <a:ext cx="1425575" cy="1679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grpSp>
        <p:nvGrpSpPr>
          <p:cNvPr id="23572" name="Group 43"/>
          <p:cNvGrpSpPr>
            <a:grpSpLocks/>
          </p:cNvGrpSpPr>
          <p:nvPr/>
        </p:nvGrpSpPr>
        <p:grpSpPr bwMode="auto">
          <a:xfrm>
            <a:off x="2406650" y="2940050"/>
            <a:ext cx="712788" cy="588963"/>
            <a:chOff x="1248" y="1440"/>
            <a:chExt cx="384" cy="336"/>
          </a:xfrm>
        </p:grpSpPr>
        <p:sp>
          <p:nvSpPr>
            <p:cNvPr id="23595" name="Oval 44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596" name="Text Box 45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3573" name="Group 46"/>
          <p:cNvGrpSpPr>
            <a:grpSpLocks/>
          </p:cNvGrpSpPr>
          <p:nvPr/>
        </p:nvGrpSpPr>
        <p:grpSpPr bwMode="auto">
          <a:xfrm>
            <a:off x="2406650" y="4956175"/>
            <a:ext cx="712788" cy="588963"/>
            <a:chOff x="1248" y="1440"/>
            <a:chExt cx="384" cy="336"/>
          </a:xfrm>
        </p:grpSpPr>
        <p:sp>
          <p:nvSpPr>
            <p:cNvPr id="23593" name="Oval 47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594" name="Text Box 48"/>
            <p:cNvSpPr txBox="1">
              <a:spLocks noChangeArrowheads="1"/>
            </p:cNvSpPr>
            <p:nvPr/>
          </p:nvSpPr>
          <p:spPr bwMode="auto">
            <a:xfrm>
              <a:off x="134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3574" name="Group 49"/>
          <p:cNvGrpSpPr>
            <a:grpSpLocks/>
          </p:cNvGrpSpPr>
          <p:nvPr/>
        </p:nvGrpSpPr>
        <p:grpSpPr bwMode="auto">
          <a:xfrm>
            <a:off x="7662863" y="4956175"/>
            <a:ext cx="714375" cy="588963"/>
            <a:chOff x="1248" y="1440"/>
            <a:chExt cx="384" cy="336"/>
          </a:xfrm>
        </p:grpSpPr>
        <p:sp>
          <p:nvSpPr>
            <p:cNvPr id="23591" name="Oval 50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592" name="Text Box 51"/>
            <p:cNvSpPr txBox="1">
              <a:spLocks noChangeArrowheads="1"/>
            </p:cNvSpPr>
            <p:nvPr/>
          </p:nvSpPr>
          <p:spPr bwMode="auto">
            <a:xfrm>
              <a:off x="1304" y="148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11</a:t>
              </a:r>
            </a:p>
          </p:txBody>
        </p:sp>
      </p:grpSp>
      <p:grpSp>
        <p:nvGrpSpPr>
          <p:cNvPr id="23575" name="Group 52"/>
          <p:cNvGrpSpPr>
            <a:grpSpLocks/>
          </p:cNvGrpSpPr>
          <p:nvPr/>
        </p:nvGrpSpPr>
        <p:grpSpPr bwMode="auto">
          <a:xfrm>
            <a:off x="7662863" y="2940050"/>
            <a:ext cx="714375" cy="588963"/>
            <a:chOff x="1248" y="1440"/>
            <a:chExt cx="384" cy="336"/>
          </a:xfrm>
        </p:grpSpPr>
        <p:sp>
          <p:nvSpPr>
            <p:cNvPr id="23589" name="Oval 53"/>
            <p:cNvSpPr>
              <a:spLocks noChangeArrowheads="1"/>
            </p:cNvSpPr>
            <p:nvPr/>
          </p:nvSpPr>
          <p:spPr bwMode="auto">
            <a:xfrm>
              <a:off x="1248" y="1440"/>
              <a:ext cx="384" cy="33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de-CH" altLang="de-DE"/>
            </a:p>
          </p:txBody>
        </p:sp>
        <p:sp>
          <p:nvSpPr>
            <p:cNvPr id="23590" name="Text Box 54"/>
            <p:cNvSpPr txBox="1">
              <a:spLocks noChangeArrowheads="1"/>
            </p:cNvSpPr>
            <p:nvPr/>
          </p:nvSpPr>
          <p:spPr bwMode="auto">
            <a:xfrm>
              <a:off x="1304" y="148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23576" name="Line 55"/>
          <p:cNvSpPr>
            <a:spLocks noChangeShapeType="1"/>
          </p:cNvSpPr>
          <p:nvPr/>
        </p:nvSpPr>
        <p:spPr bwMode="auto">
          <a:xfrm>
            <a:off x="2940050" y="3444875"/>
            <a:ext cx="446088" cy="5873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77" name="Line 56"/>
          <p:cNvSpPr>
            <a:spLocks noChangeShapeType="1"/>
          </p:cNvSpPr>
          <p:nvPr/>
        </p:nvSpPr>
        <p:spPr bwMode="auto">
          <a:xfrm flipH="1">
            <a:off x="7396163" y="3444875"/>
            <a:ext cx="446087" cy="503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78" name="Line 57"/>
          <p:cNvSpPr>
            <a:spLocks noChangeShapeType="1"/>
          </p:cNvSpPr>
          <p:nvPr/>
        </p:nvSpPr>
        <p:spPr bwMode="auto">
          <a:xfrm>
            <a:off x="8286750" y="5461000"/>
            <a:ext cx="446088" cy="503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79" name="Line 58"/>
          <p:cNvSpPr>
            <a:spLocks noChangeShapeType="1"/>
          </p:cNvSpPr>
          <p:nvPr/>
        </p:nvSpPr>
        <p:spPr bwMode="auto">
          <a:xfrm>
            <a:off x="8999538" y="2520950"/>
            <a:ext cx="981075" cy="1427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80" name="Line 59"/>
          <p:cNvSpPr>
            <a:spLocks noChangeShapeType="1"/>
          </p:cNvSpPr>
          <p:nvPr/>
        </p:nvSpPr>
        <p:spPr bwMode="auto">
          <a:xfrm flipH="1">
            <a:off x="8999538" y="4537075"/>
            <a:ext cx="981075" cy="151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81" name="Line 60"/>
          <p:cNvSpPr>
            <a:spLocks noChangeShapeType="1"/>
          </p:cNvSpPr>
          <p:nvPr/>
        </p:nvSpPr>
        <p:spPr bwMode="auto">
          <a:xfrm>
            <a:off x="5703888" y="2268538"/>
            <a:ext cx="27622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82" name="Line 61"/>
          <p:cNvSpPr>
            <a:spLocks noChangeShapeType="1"/>
          </p:cNvSpPr>
          <p:nvPr/>
        </p:nvSpPr>
        <p:spPr bwMode="auto">
          <a:xfrm>
            <a:off x="2316163" y="2268538"/>
            <a:ext cx="26733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83" name="Line 62"/>
          <p:cNvSpPr>
            <a:spLocks noChangeShapeType="1"/>
          </p:cNvSpPr>
          <p:nvPr/>
        </p:nvSpPr>
        <p:spPr bwMode="auto">
          <a:xfrm>
            <a:off x="5703888" y="5292725"/>
            <a:ext cx="2049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84" name="Line 63"/>
          <p:cNvSpPr>
            <a:spLocks noChangeShapeType="1"/>
          </p:cNvSpPr>
          <p:nvPr/>
        </p:nvSpPr>
        <p:spPr bwMode="auto">
          <a:xfrm>
            <a:off x="5613400" y="3276600"/>
            <a:ext cx="204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85" name="Line 64"/>
          <p:cNvSpPr>
            <a:spLocks noChangeShapeType="1"/>
          </p:cNvSpPr>
          <p:nvPr/>
        </p:nvSpPr>
        <p:spPr bwMode="auto">
          <a:xfrm>
            <a:off x="2762250" y="3529013"/>
            <a:ext cx="0" cy="1427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86" name="Line 65"/>
          <p:cNvSpPr>
            <a:spLocks noChangeShapeType="1"/>
          </p:cNvSpPr>
          <p:nvPr/>
        </p:nvSpPr>
        <p:spPr bwMode="auto">
          <a:xfrm>
            <a:off x="5257800" y="3529013"/>
            <a:ext cx="0" cy="1427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87" name="Freeform 66"/>
          <p:cNvSpPr>
            <a:spLocks/>
          </p:cNvSpPr>
          <p:nvPr/>
        </p:nvSpPr>
        <p:spPr bwMode="auto">
          <a:xfrm>
            <a:off x="727075" y="3851275"/>
            <a:ext cx="920750" cy="866775"/>
          </a:xfrm>
          <a:custGeom>
            <a:avLst/>
            <a:gdLst>
              <a:gd name="T0" fmla="*/ 2147483647 w 496"/>
              <a:gd name="T1" fmla="*/ 2147483647 h 496"/>
              <a:gd name="T2" fmla="*/ 2147483647 w 496"/>
              <a:gd name="T3" fmla="*/ 2147483647 h 496"/>
              <a:gd name="T4" fmla="*/ 2147483647 w 496"/>
              <a:gd name="T5" fmla="*/ 2147483647 h 496"/>
              <a:gd name="T6" fmla="*/ 2147483647 w 496"/>
              <a:gd name="T7" fmla="*/ 2147483647 h 496"/>
              <a:gd name="T8" fmla="*/ 2147483647 w 496"/>
              <a:gd name="T9" fmla="*/ 2147483647 h 496"/>
              <a:gd name="T10" fmla="*/ 2147483647 w 496"/>
              <a:gd name="T11" fmla="*/ 2147483647 h 496"/>
              <a:gd name="T12" fmla="*/ 2147483647 w 496"/>
              <a:gd name="T13" fmla="*/ 2147483647 h 4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96"/>
              <a:gd name="T22" fmla="*/ 0 h 496"/>
              <a:gd name="T23" fmla="*/ 496 w 496"/>
              <a:gd name="T24" fmla="*/ 496 h 49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96" h="496">
                <a:moveTo>
                  <a:pt x="40" y="104"/>
                </a:moveTo>
                <a:cubicBezTo>
                  <a:pt x="80" y="60"/>
                  <a:pt x="120" y="16"/>
                  <a:pt x="184" y="8"/>
                </a:cubicBezTo>
                <a:cubicBezTo>
                  <a:pt x="248" y="0"/>
                  <a:pt x="376" y="0"/>
                  <a:pt x="424" y="56"/>
                </a:cubicBezTo>
                <a:cubicBezTo>
                  <a:pt x="472" y="112"/>
                  <a:pt x="496" y="272"/>
                  <a:pt x="472" y="344"/>
                </a:cubicBezTo>
                <a:cubicBezTo>
                  <a:pt x="448" y="416"/>
                  <a:pt x="352" y="480"/>
                  <a:pt x="280" y="488"/>
                </a:cubicBezTo>
                <a:cubicBezTo>
                  <a:pt x="208" y="496"/>
                  <a:pt x="80" y="416"/>
                  <a:pt x="40" y="392"/>
                </a:cubicBezTo>
                <a:cubicBezTo>
                  <a:pt x="0" y="368"/>
                  <a:pt x="20" y="356"/>
                  <a:pt x="40" y="344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23588" name="Text Box 67"/>
          <p:cNvSpPr txBox="1">
            <a:spLocks noChangeArrowheads="1"/>
          </p:cNvSpPr>
          <p:nvPr/>
        </p:nvSpPr>
        <p:spPr bwMode="auto">
          <a:xfrm>
            <a:off x="749300" y="6781006"/>
            <a:ext cx="6429645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dirty="0"/>
              <a:t>Maximale </a:t>
            </a:r>
            <a:r>
              <a:rPr lang="de-CH" altLang="de-DE" dirty="0" err="1" smtClean="0"/>
              <a:t>Length</a:t>
            </a:r>
            <a:r>
              <a:rPr lang="de-CH" altLang="de-DE" dirty="0" smtClean="0"/>
              <a:t> of </a:t>
            </a:r>
            <a:r>
              <a:rPr lang="de-CH" altLang="de-DE" dirty="0" err="1" smtClean="0"/>
              <a:t>Sequence</a:t>
            </a:r>
            <a:r>
              <a:rPr lang="de-CH" altLang="de-DE" dirty="0" smtClean="0"/>
              <a:t> </a:t>
            </a:r>
            <a:r>
              <a:rPr lang="de-CH" altLang="de-DE" dirty="0"/>
              <a:t>= 2</a:t>
            </a:r>
            <a:r>
              <a:rPr lang="de-CH" altLang="de-DE" baseline="30000" dirty="0"/>
              <a:t>n</a:t>
            </a:r>
            <a:r>
              <a:rPr lang="de-CH" altLang="de-DE" dirty="0"/>
              <a:t> - 1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5079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9816" y="634927"/>
            <a:ext cx="8569431" cy="873152"/>
          </a:xfrm>
        </p:spPr>
        <p:txBody>
          <a:bodyPr/>
          <a:lstStyle/>
          <a:p>
            <a:pPr eaLnBrk="1" hangingPunct="1"/>
            <a:r>
              <a:rPr lang="de-CH" sz="3087" dirty="0" smtClean="0"/>
              <a:t>VHDL_02:   More RTL Block Design</a:t>
            </a:r>
            <a:r>
              <a:rPr lang="de-CH" sz="3087" dirty="0"/>
              <a:t/>
            </a:r>
            <a:br>
              <a:rPr lang="de-CH" sz="3087" dirty="0"/>
            </a:br>
            <a:endParaRPr lang="de-CH" sz="3087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9817" y="1784206"/>
            <a:ext cx="8769748" cy="5408164"/>
          </a:xfrm>
        </p:spPr>
        <p:txBody>
          <a:bodyPr/>
          <a:lstStyle/>
          <a:p>
            <a:pPr eaLnBrk="1" hangingPunct="1"/>
            <a:r>
              <a:rPr lang="de-CH" sz="2756" dirty="0" smtClean="0">
                <a:latin typeface="Arial" charset="0"/>
              </a:rPr>
              <a:t>Laboratory</a:t>
            </a:r>
            <a:br>
              <a:rPr lang="de-CH" sz="2756" dirty="0" smtClean="0">
                <a:latin typeface="Arial" charset="0"/>
              </a:rPr>
            </a:br>
            <a:endParaRPr lang="de-CH" sz="2756" dirty="0">
              <a:latin typeface="Arial" charset="0"/>
            </a:endParaRPr>
          </a:p>
          <a:p>
            <a:pPr marL="343650" lvl="1" indent="0">
              <a:lnSpc>
                <a:spcPct val="200000"/>
              </a:lnSpc>
              <a:buNone/>
            </a:pPr>
            <a:r>
              <a:rPr lang="de-CH" sz="2000" b="1" dirty="0" smtClean="0">
                <a:solidFill>
                  <a:srgbClr val="0070C0"/>
                </a:solidFill>
              </a:rPr>
              <a:t>Design of a UART </a:t>
            </a:r>
            <a:r>
              <a:rPr lang="de-CH" sz="2000" b="1" dirty="0" err="1" smtClean="0">
                <a:solidFill>
                  <a:srgbClr val="0070C0"/>
                </a:solidFill>
              </a:rPr>
              <a:t>receiver</a:t>
            </a:r>
            <a:r>
              <a:rPr lang="de-CH" sz="2000" b="1" dirty="0" smtClean="0">
                <a:solidFill>
                  <a:srgbClr val="0070C0"/>
                </a:solidFill>
              </a:rPr>
              <a:t> (UART-RX) </a:t>
            </a:r>
            <a:r>
              <a:rPr lang="de-CH" sz="2000" b="1" dirty="0" err="1" smtClean="0">
                <a:solidFill>
                  <a:srgbClr val="0070C0"/>
                </a:solidFill>
              </a:rPr>
              <a:t>with</a:t>
            </a:r>
            <a:r>
              <a:rPr lang="de-CH" sz="2000" b="1" dirty="0" smtClean="0">
                <a:solidFill>
                  <a:srgbClr val="0070C0"/>
                </a:solidFill>
              </a:rPr>
              <a:t>:</a:t>
            </a:r>
          </a:p>
          <a:p>
            <a:pPr marL="62940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Baud rate: 31250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bits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per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second</a:t>
            </a:r>
            <a:endParaRPr lang="de-CH" sz="2000" b="0" dirty="0" smtClean="0">
              <a:solidFill>
                <a:srgbClr val="0070C0"/>
              </a:solidFill>
              <a:latin typeface="Arial" charset="0"/>
            </a:endParaRPr>
          </a:p>
          <a:p>
            <a:pPr marL="62940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Serial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input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via GPIO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pin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in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extension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header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of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the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board</a:t>
            </a:r>
            <a:endParaRPr lang="de-CH" sz="2000" b="0" dirty="0" smtClean="0">
              <a:solidFill>
                <a:srgbClr val="0070C0"/>
              </a:solidFill>
              <a:latin typeface="Arial" charset="0"/>
            </a:endParaRPr>
          </a:p>
          <a:p>
            <a:pPr marL="62940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Display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each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received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byte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into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two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seven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segment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displays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/>
            </a:r>
            <a:br>
              <a:rPr lang="de-CH" sz="2000" b="0" dirty="0" smtClean="0">
                <a:solidFill>
                  <a:srgbClr val="0070C0"/>
                </a:solidFill>
                <a:latin typeface="Arial" charset="0"/>
              </a:rPr>
            </a:b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(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as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two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hexadecimal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characters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)</a:t>
            </a:r>
          </a:p>
          <a:p>
            <a:pPr marL="62940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Check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for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correct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values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of start-bit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and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stop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-bit</a:t>
            </a:r>
          </a:p>
          <a:p>
            <a:pPr marL="610050" lvl="2" indent="0"/>
            <a:endParaRPr lang="de-CH" sz="1800" dirty="0" smtClean="0">
              <a:solidFill>
                <a:srgbClr val="0070C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liennummernplatzhalt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B35387E6-87FB-4D59-87AF-E270EDA5995E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30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515407" y="628650"/>
            <a:ext cx="8688918" cy="709613"/>
          </a:xfrm>
        </p:spPr>
        <p:txBody>
          <a:bodyPr/>
          <a:lstStyle/>
          <a:p>
            <a:pPr eaLnBrk="1" hangingPunct="1"/>
            <a:r>
              <a:rPr lang="de-CH" altLang="de-DE" sz="3200" dirty="0" err="1" smtClean="0">
                <a:solidFill>
                  <a:srgbClr val="0070C0"/>
                </a:solidFill>
              </a:rPr>
              <a:t>Generic</a:t>
            </a:r>
            <a:r>
              <a:rPr lang="de-CH" altLang="de-DE" sz="3200" dirty="0" smtClean="0">
                <a:solidFill>
                  <a:srgbClr val="0070C0"/>
                </a:solidFill>
              </a:rPr>
              <a:t> </a:t>
            </a:r>
            <a:r>
              <a:rPr lang="de-CH" altLang="de-DE" sz="3200" dirty="0" err="1" smtClean="0">
                <a:solidFill>
                  <a:srgbClr val="0070C0"/>
                </a:solidFill>
              </a:rPr>
              <a:t>Equations</a:t>
            </a:r>
            <a:r>
              <a:rPr lang="de-CH" altLang="de-DE" sz="3200" dirty="0" smtClean="0">
                <a:solidFill>
                  <a:srgbClr val="0070C0"/>
                </a:solidFill>
              </a:rPr>
              <a:t> </a:t>
            </a:r>
            <a:r>
              <a:rPr lang="de-CH" altLang="de-DE" sz="3200" dirty="0" err="1" smtClean="0">
                <a:solidFill>
                  <a:srgbClr val="0070C0"/>
                </a:solidFill>
              </a:rPr>
              <a:t>for</a:t>
            </a:r>
            <a:r>
              <a:rPr lang="de-CH" altLang="de-DE" sz="3200" dirty="0" smtClean="0">
                <a:solidFill>
                  <a:srgbClr val="0070C0"/>
                </a:solidFill>
              </a:rPr>
              <a:t> linear </a:t>
            </a:r>
            <a:r>
              <a:rPr lang="de-CH" altLang="de-DE" sz="3200" dirty="0" err="1" smtClean="0">
                <a:solidFill>
                  <a:srgbClr val="0070C0"/>
                </a:solidFill>
              </a:rPr>
              <a:t>Shiftregisters</a:t>
            </a:r>
            <a:endParaRPr lang="en-US" altLang="de-DE" sz="3200" dirty="0" smtClean="0">
              <a:solidFill>
                <a:srgbClr val="0070C0"/>
              </a:solidFill>
            </a:endParaRP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2054225"/>
            <a:ext cx="10080625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40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2949563"/>
            <a:ext cx="8553152" cy="4001293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530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3BFA675D-C4AA-47D1-8BE3-64DB70CC2072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31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324248"/>
            <a:ext cx="9090025" cy="936104"/>
          </a:xfrm>
        </p:spPr>
        <p:txBody>
          <a:bodyPr/>
          <a:lstStyle/>
          <a:p>
            <a:pPr eaLnBrk="1" hangingPunct="1"/>
            <a:r>
              <a:rPr lang="de-CH" altLang="de-DE" dirty="0" err="1" smtClean="0"/>
              <a:t>Application</a:t>
            </a:r>
            <a:r>
              <a:rPr lang="de-CH" altLang="de-DE" dirty="0" smtClean="0"/>
              <a:t> </a:t>
            </a:r>
            <a:r>
              <a:rPr lang="de-CH" altLang="de-DE" dirty="0" err="1" smtClean="0"/>
              <a:t>Example</a:t>
            </a:r>
            <a:r>
              <a:rPr lang="de-CH" altLang="de-DE" dirty="0" smtClean="0"/>
              <a:t> of linear </a:t>
            </a:r>
            <a:r>
              <a:rPr lang="de-CH" altLang="de-DE" dirty="0" err="1" smtClean="0"/>
              <a:t>Shiftregister</a:t>
            </a:r>
            <a:r>
              <a:rPr lang="de-CH" altLang="de-DE" dirty="0" smtClean="0"/>
              <a:t>:</a:t>
            </a:r>
            <a:br>
              <a:rPr lang="de-CH" altLang="de-DE" dirty="0" smtClean="0"/>
            </a:br>
            <a:r>
              <a:rPr lang="de-CH" altLang="de-DE" sz="2000" dirty="0" smtClean="0">
                <a:solidFill>
                  <a:srgbClr val="0070C0"/>
                </a:solidFill>
              </a:rPr>
              <a:t>Pseudo Random Generator (PRG) </a:t>
            </a:r>
            <a:r>
              <a:rPr lang="de-CH" altLang="de-DE" sz="2000" dirty="0" err="1" smtClean="0">
                <a:solidFill>
                  <a:srgbClr val="0070C0"/>
                </a:solidFill>
              </a:rPr>
              <a:t>to</a:t>
            </a:r>
            <a:r>
              <a:rPr lang="de-CH" altLang="de-DE" sz="2000" dirty="0" smtClean="0">
                <a:solidFill>
                  <a:srgbClr val="0070C0"/>
                </a:solidFill>
              </a:rPr>
              <a:t> </a:t>
            </a:r>
            <a:r>
              <a:rPr lang="de-CH" altLang="de-DE" sz="2000" dirty="0" err="1" smtClean="0">
                <a:solidFill>
                  <a:srgbClr val="0070C0"/>
                </a:solidFill>
              </a:rPr>
              <a:t>cipher</a:t>
            </a:r>
            <a:r>
              <a:rPr lang="de-CH" altLang="de-DE" sz="2000" dirty="0" smtClean="0">
                <a:solidFill>
                  <a:srgbClr val="0070C0"/>
                </a:solidFill>
              </a:rPr>
              <a:t> a </a:t>
            </a:r>
            <a:r>
              <a:rPr lang="de-CH" altLang="de-DE" sz="2000" dirty="0" err="1" smtClean="0">
                <a:solidFill>
                  <a:srgbClr val="0070C0"/>
                </a:solidFill>
              </a:rPr>
              <a:t>bitstream</a:t>
            </a:r>
            <a:r>
              <a:rPr lang="de-CH" altLang="de-DE" sz="2000" dirty="0" smtClean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8169" y="1188343"/>
            <a:ext cx="769954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dirty="0" smtClean="0"/>
              <a:t>Encryption					         </a:t>
            </a:r>
            <a:r>
              <a:rPr lang="de-CH" sz="2000" dirty="0" err="1" smtClean="0"/>
              <a:t>Decryption</a:t>
            </a:r>
            <a:endParaRPr lang="de-CH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4"/>
          <a:stretch/>
        </p:blipFill>
        <p:spPr bwMode="auto">
          <a:xfrm>
            <a:off x="306140" y="1694302"/>
            <a:ext cx="3841801" cy="103923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185" y="1702058"/>
            <a:ext cx="3779067" cy="1023724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2444" y="7113768"/>
            <a:ext cx="5354351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i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Quelle: </a:t>
            </a:r>
            <a:r>
              <a:rPr lang="de-CH" sz="1400" b="0" i="1" dirty="0">
                <a:solidFill>
                  <a:srgbClr val="0070C0"/>
                </a:solidFill>
                <a:latin typeface="Calibri" panose="020F0502020204030204" pitchFamily="34" charset="0"/>
              </a:rPr>
              <a:t>THE RC4 STREAM </a:t>
            </a:r>
            <a:r>
              <a:rPr lang="de-CH" sz="1400" b="0" i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ENCRYPTIION ALGORITHM _ William </a:t>
            </a:r>
            <a:r>
              <a:rPr lang="de-CH" sz="1400" b="0" i="1" dirty="0" err="1">
                <a:solidFill>
                  <a:srgbClr val="0070C0"/>
                </a:solidFill>
                <a:latin typeface="Calibri" panose="020F0502020204030204" pitchFamily="34" charset="0"/>
              </a:rPr>
              <a:t>Stallings</a:t>
            </a:r>
            <a:endParaRPr lang="de-CH" sz="1400" b="0" i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90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481504" y="1875220"/>
            <a:ext cx="7088684" cy="1900817"/>
            <a:chOff x="1346410" y="3723343"/>
            <a:chExt cx="6429375" cy="1724025"/>
          </a:xfrm>
        </p:grpSpPr>
        <p:grpSp>
          <p:nvGrpSpPr>
            <p:cNvPr id="27" name="Canvas 8729"/>
            <p:cNvGrpSpPr/>
            <p:nvPr/>
          </p:nvGrpSpPr>
          <p:grpSpPr>
            <a:xfrm>
              <a:off x="1346410" y="3723343"/>
              <a:ext cx="6429375" cy="1724025"/>
              <a:chOff x="0" y="0"/>
              <a:chExt cx="6429375" cy="1724025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0" y="0"/>
                <a:ext cx="6429375" cy="1724025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sp>
          <p:sp>
            <p:nvSpPr>
              <p:cNvPr id="38" name="Text Box 65"/>
              <p:cNvSpPr txBox="1">
                <a:spLocks noChangeArrowheads="1"/>
              </p:cNvSpPr>
              <p:nvPr/>
            </p:nvSpPr>
            <p:spPr bwMode="auto">
              <a:xfrm>
                <a:off x="103634" y="692053"/>
                <a:ext cx="826969" cy="96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endParaRPr lang="de-CH" sz="1103" kern="0" dirty="0">
                  <a:solidFill>
                    <a:sysClr val="windowText" lastClr="000000"/>
                  </a:solidFill>
                  <a:latin typeface="Arial"/>
                  <a:ea typeface="Times New Roman"/>
                  <a:cs typeface="Times New Roman"/>
                </a:endParaRP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mode_a</a:t>
                </a:r>
                <a:endPara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  <a:cs typeface="Times New Roman"/>
                </a:endParaRP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clock</a:t>
                </a:r>
              </a:p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reset_n</a:t>
                </a:r>
              </a:p>
            </p:txBody>
          </p:sp>
          <p:grpSp>
            <p:nvGrpSpPr>
              <p:cNvPr id="39" name="Group 38"/>
              <p:cNvGrpSpPr>
                <a:grpSpLocks/>
              </p:cNvGrpSpPr>
              <p:nvPr/>
            </p:nvGrpSpPr>
            <p:grpSpPr bwMode="auto">
              <a:xfrm>
                <a:off x="2876284" y="487187"/>
                <a:ext cx="685769" cy="608241"/>
                <a:chOff x="6926" y="4960"/>
                <a:chExt cx="847" cy="750"/>
              </a:xfrm>
            </p:grpSpPr>
            <p:sp>
              <p:nvSpPr>
                <p:cNvPr id="5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6998" y="4979"/>
                  <a:ext cx="665" cy="73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   </a:t>
                  </a:r>
                  <a:r>
                    <a:rPr lang="de-CH" sz="1103" b="0" kern="0">
                      <a:solidFill>
                        <a:srgbClr val="FF0000"/>
                      </a:solidFill>
                      <a:latin typeface="Arial"/>
                      <a:ea typeface="Times New Roman"/>
                      <a:cs typeface="Times New Roman"/>
                    </a:rPr>
                    <a:t> </a:t>
                  </a: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S</a:t>
                  </a:r>
                </a:p>
              </p:txBody>
            </p:sp>
            <p:sp>
              <p:nvSpPr>
                <p:cNvPr id="55" name="Freeform 54"/>
                <p:cNvSpPr>
                  <a:spLocks/>
                </p:cNvSpPr>
                <p:nvPr/>
              </p:nvSpPr>
              <p:spPr bwMode="auto">
                <a:xfrm>
                  <a:off x="6991" y="5445"/>
                  <a:ext cx="84" cy="184"/>
                </a:xfrm>
                <a:custGeom>
                  <a:avLst/>
                  <a:gdLst>
                    <a:gd name="T0" fmla="*/ 0 w 150"/>
                    <a:gd name="T1" fmla="*/ 0 h 300"/>
                    <a:gd name="T2" fmla="*/ 150 w 150"/>
                    <a:gd name="T3" fmla="*/ 150 h 300"/>
                    <a:gd name="T4" fmla="*/ 0 w 150"/>
                    <a:gd name="T5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0" h="300">
                      <a:moveTo>
                        <a:pt x="0" y="0"/>
                      </a:moveTo>
                      <a:lnTo>
                        <a:pt x="150" y="150"/>
                      </a:lnTo>
                      <a:lnTo>
                        <a:pt x="0" y="30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985" b="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926" y="4960"/>
                  <a:ext cx="847" cy="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D      Q</a:t>
                  </a:r>
                </a:p>
              </p:txBody>
            </p:sp>
          </p:grp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 flipV="1">
                <a:off x="725168" y="1367335"/>
                <a:ext cx="429920" cy="43735"/>
              </a:xfrm>
              <a:custGeom>
                <a:avLst/>
                <a:gdLst>
                  <a:gd name="T0" fmla="*/ 0 w 1620"/>
                  <a:gd name="T1" fmla="*/ 0 h 1"/>
                  <a:gd name="T2" fmla="*/ 1620 w 1620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20" h="1">
                    <a:moveTo>
                      <a:pt x="0" y="0"/>
                    </a:moveTo>
                    <a:cubicBezTo>
                      <a:pt x="675" y="0"/>
                      <a:pt x="1350" y="0"/>
                      <a:pt x="162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2788695" y="544258"/>
                <a:ext cx="687387" cy="609050"/>
                <a:chOff x="6926" y="4960"/>
                <a:chExt cx="847" cy="750"/>
              </a:xfrm>
            </p:grpSpPr>
            <p:sp>
              <p:nvSpPr>
                <p:cNvPr id="5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998" y="4979"/>
                  <a:ext cx="665" cy="73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 </a:t>
                  </a:r>
                </a:p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   R</a:t>
                  </a:r>
                </a:p>
              </p:txBody>
            </p:sp>
            <p:sp>
              <p:nvSpPr>
                <p:cNvPr id="52" name="Freeform 51"/>
                <p:cNvSpPr>
                  <a:spLocks/>
                </p:cNvSpPr>
                <p:nvPr/>
              </p:nvSpPr>
              <p:spPr bwMode="auto">
                <a:xfrm>
                  <a:off x="6991" y="5445"/>
                  <a:ext cx="84" cy="184"/>
                </a:xfrm>
                <a:custGeom>
                  <a:avLst/>
                  <a:gdLst>
                    <a:gd name="T0" fmla="*/ 0 w 150"/>
                    <a:gd name="T1" fmla="*/ 0 h 300"/>
                    <a:gd name="T2" fmla="*/ 150 w 150"/>
                    <a:gd name="T3" fmla="*/ 150 h 300"/>
                    <a:gd name="T4" fmla="*/ 0 w 150"/>
                    <a:gd name="T5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0" h="300">
                      <a:moveTo>
                        <a:pt x="0" y="0"/>
                      </a:moveTo>
                      <a:lnTo>
                        <a:pt x="150" y="150"/>
                      </a:lnTo>
                      <a:lnTo>
                        <a:pt x="0" y="30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CH" sz="1985" b="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6926" y="4960"/>
                  <a:ext cx="847" cy="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00817" tIns="50408" rIns="100817" bIns="50408" anchor="t" anchorCtr="0" upright="1">
                  <a:noAutofit/>
                </a:bodyPr>
                <a:lstStyle/>
                <a:p>
                  <a:pPr defTabSz="1008126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31"/>
                    </a:spcAft>
                    <a:defRPr/>
                  </a:pPr>
                  <a:r>
                    <a:rPr lang="de-CH" sz="1103" b="0" kern="0">
                      <a:solidFill>
                        <a:sysClr val="windowText" lastClr="000000"/>
                      </a:solidFill>
                      <a:latin typeface="Arial"/>
                      <a:ea typeface="Times New Roman"/>
                      <a:cs typeface="Times New Roman"/>
                    </a:rPr>
                    <a:t>D      Q</a:t>
                  </a:r>
                </a:p>
              </p:txBody>
            </p:sp>
          </p:grpSp>
          <p:sp>
            <p:nvSpPr>
              <p:cNvPr id="42" name="Oval 41"/>
              <p:cNvSpPr/>
              <p:nvPr/>
            </p:nvSpPr>
            <p:spPr>
              <a:xfrm>
                <a:off x="3076576" y="1156356"/>
                <a:ext cx="74302" cy="72369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3" name="Cloud 42"/>
              <p:cNvSpPr/>
              <p:nvPr/>
            </p:nvSpPr>
            <p:spPr>
              <a:xfrm>
                <a:off x="1065350" y="336997"/>
                <a:ext cx="776288" cy="750533"/>
              </a:xfrm>
              <a:prstGeom prst="cloud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4" name="Cloud 43"/>
              <p:cNvSpPr/>
              <p:nvPr/>
            </p:nvSpPr>
            <p:spPr>
              <a:xfrm>
                <a:off x="4132875" y="337400"/>
                <a:ext cx="775970" cy="600710"/>
              </a:xfrm>
              <a:prstGeom prst="cloud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" lastClr="FFFFFF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sp>
            <p:nvSpPr>
              <p:cNvPr id="45" name="Text Box 65"/>
              <p:cNvSpPr txBox="1">
                <a:spLocks noChangeArrowheads="1"/>
              </p:cNvSpPr>
              <p:nvPr/>
            </p:nvSpPr>
            <p:spPr bwMode="auto">
              <a:xfrm>
                <a:off x="5669281" y="1067337"/>
                <a:ext cx="733720" cy="294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CH" sz="1103" b="0" kern="0" dirty="0">
                    <a:solidFill>
                      <a:sysClr val="windowText" lastClr="000000"/>
                    </a:solidFill>
                    <a:latin typeface="Arial"/>
                    <a:ea typeface="Times New Roman"/>
                  </a:rPr>
                  <a:t>out_sig</a:t>
                </a:r>
                <a:endParaRPr lang="de-CH" sz="1323" b="0" kern="0" dirty="0">
                  <a:solidFill>
                    <a:sysClr val="windowText" lastClr="000000"/>
                  </a:solidFill>
                  <a:latin typeface="Times New Roman"/>
                  <a:ea typeface="Times New Roman"/>
                </a:endParaRPr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 flipH="1" flipV="1">
                <a:off x="5353980" y="1045620"/>
                <a:ext cx="429895" cy="41910"/>
              </a:xfrm>
              <a:custGeom>
                <a:avLst/>
                <a:gdLst>
                  <a:gd name="T0" fmla="*/ 0 w 1620"/>
                  <a:gd name="T1" fmla="*/ 0 h 1"/>
                  <a:gd name="T2" fmla="*/ 1620 w 1620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20" h="1">
                    <a:moveTo>
                      <a:pt x="0" y="0"/>
                    </a:moveTo>
                    <a:cubicBezTo>
                      <a:pt x="675" y="0"/>
                      <a:pt x="1350" y="0"/>
                      <a:pt x="162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100817" tIns="50408" rIns="100817" bIns="50408" anchor="t" anchorCtr="0" upright="1"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331"/>
                  </a:spcAft>
                  <a:defRPr/>
                </a:pPr>
                <a:r>
                  <a:rPr lang="de-CH" sz="1103" b="0" kern="0">
                    <a:solidFill>
                      <a:sysClr val="windowText" lastClr="000000"/>
                    </a:solidFill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sp>
            <p:nvSpPr>
              <p:cNvPr id="47" name="Freihandform 5"/>
              <p:cNvSpPr/>
              <p:nvPr/>
            </p:nvSpPr>
            <p:spPr>
              <a:xfrm>
                <a:off x="725169" y="1228725"/>
                <a:ext cx="2392654" cy="181143"/>
              </a:xfrm>
              <a:custGeom>
                <a:avLst/>
                <a:gdLst>
                  <a:gd name="connsiteX0" fmla="*/ 0 w 1969787"/>
                  <a:gd name="connsiteY0" fmla="*/ 185297 h 185297"/>
                  <a:gd name="connsiteX1" fmla="*/ 1965759 w 1969787"/>
                  <a:gd name="connsiteY1" fmla="*/ 181269 h 185297"/>
                  <a:gd name="connsiteX2" fmla="*/ 1969787 w 1969787"/>
                  <a:gd name="connsiteY2" fmla="*/ 0 h 18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9787" h="185297">
                    <a:moveTo>
                      <a:pt x="0" y="185297"/>
                    </a:moveTo>
                    <a:lnTo>
                      <a:pt x="1965759" y="181269"/>
                    </a:lnTo>
                    <a:cubicBezTo>
                      <a:pt x="1967102" y="120846"/>
                      <a:pt x="1968444" y="60423"/>
                      <a:pt x="1969787" y="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8" name="Freihandform 7"/>
              <p:cNvSpPr/>
              <p:nvPr/>
            </p:nvSpPr>
            <p:spPr>
              <a:xfrm>
                <a:off x="3387711" y="664652"/>
                <a:ext cx="773413" cy="0"/>
              </a:xfrm>
              <a:custGeom>
                <a:avLst/>
                <a:gdLst>
                  <a:gd name="connsiteX0" fmla="*/ 0 w 773413"/>
                  <a:gd name="connsiteY0" fmla="*/ 0 h 0"/>
                  <a:gd name="connsiteX1" fmla="*/ 773413 w 77341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3413">
                    <a:moveTo>
                      <a:pt x="0" y="0"/>
                    </a:moveTo>
                    <a:lnTo>
                      <a:pt x="773413" y="0"/>
                    </a:lnTo>
                  </a:path>
                </a:pathLst>
              </a:custGeom>
              <a:noFill/>
              <a:ln w="25400" cap="flat" cmpd="sng" algn="ctr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9" name="Freihandform 2"/>
              <p:cNvSpPr/>
              <p:nvPr/>
            </p:nvSpPr>
            <p:spPr>
              <a:xfrm>
                <a:off x="4914197" y="642583"/>
                <a:ext cx="439783" cy="452845"/>
              </a:xfrm>
              <a:custGeom>
                <a:avLst/>
                <a:gdLst>
                  <a:gd name="connsiteX0" fmla="*/ 0 w 439783"/>
                  <a:gd name="connsiteY0" fmla="*/ 0 h 452845"/>
                  <a:gd name="connsiteX1" fmla="*/ 269966 w 439783"/>
                  <a:gd name="connsiteY1" fmla="*/ 13062 h 452845"/>
                  <a:gd name="connsiteX2" fmla="*/ 265612 w 439783"/>
                  <a:gd name="connsiteY2" fmla="*/ 452845 h 452845"/>
                  <a:gd name="connsiteX3" fmla="*/ 439783 w 439783"/>
                  <a:gd name="connsiteY3" fmla="*/ 448491 h 452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783" h="452845">
                    <a:moveTo>
                      <a:pt x="0" y="0"/>
                    </a:moveTo>
                    <a:lnTo>
                      <a:pt x="269966" y="13062"/>
                    </a:lnTo>
                    <a:cubicBezTo>
                      <a:pt x="268515" y="159656"/>
                      <a:pt x="267063" y="306251"/>
                      <a:pt x="265612" y="452845"/>
                    </a:cubicBezTo>
                    <a:lnTo>
                      <a:pt x="439783" y="4484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0" name="Freihandform 10"/>
              <p:cNvSpPr/>
              <p:nvPr/>
            </p:nvSpPr>
            <p:spPr>
              <a:xfrm>
                <a:off x="725169" y="178525"/>
                <a:ext cx="3054351" cy="487680"/>
              </a:xfrm>
              <a:custGeom>
                <a:avLst/>
                <a:gdLst>
                  <a:gd name="connsiteX0" fmla="*/ 2704011 w 2704011"/>
                  <a:gd name="connsiteY0" fmla="*/ 487680 h 487680"/>
                  <a:gd name="connsiteX1" fmla="*/ 2695303 w 2704011"/>
                  <a:gd name="connsiteY1" fmla="*/ 0 h 487680"/>
                  <a:gd name="connsiteX2" fmla="*/ 0 w 2704011"/>
                  <a:gd name="connsiteY2" fmla="*/ 8709 h 487680"/>
                  <a:gd name="connsiteX3" fmla="*/ 4354 w 2704011"/>
                  <a:gd name="connsiteY3" fmla="*/ 474617 h 487680"/>
                  <a:gd name="connsiteX4" fmla="*/ 370114 w 2704011"/>
                  <a:gd name="connsiteY4" fmla="*/ 470263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4011" h="487680">
                    <a:moveTo>
                      <a:pt x="2704011" y="487680"/>
                    </a:moveTo>
                    <a:lnTo>
                      <a:pt x="2695303" y="0"/>
                    </a:lnTo>
                    <a:lnTo>
                      <a:pt x="0" y="8709"/>
                    </a:lnTo>
                    <a:cubicBezTo>
                      <a:pt x="1451" y="164012"/>
                      <a:pt x="2903" y="319314"/>
                      <a:pt x="4354" y="474617"/>
                    </a:cubicBezTo>
                    <a:lnTo>
                      <a:pt x="370114" y="470263"/>
                    </a:lnTo>
                  </a:path>
                </a:pathLst>
              </a:custGeom>
              <a:noFill/>
              <a:ln w="25400" cap="flat" cmpd="sng" algn="ctr">
                <a:solidFill>
                  <a:schemeClr val="tx1"/>
                </a:solidFill>
                <a:prstDash val="solid"/>
                <a:headEnd type="oval"/>
                <a:tailEnd type="arrow"/>
              </a:ln>
              <a:effectLst/>
            </p:spPr>
            <p:txBody>
              <a:bodyPr rot="0" spcFirstLastPara="0" vert="horz" wrap="square" lIns="100817" tIns="50408" rIns="100817" bIns="504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00812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CH" sz="1985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28" name="Freeform 27"/>
            <p:cNvSpPr/>
            <p:nvPr/>
          </p:nvSpPr>
          <p:spPr>
            <a:xfrm>
              <a:off x="2053087" y="4750279"/>
              <a:ext cx="2139351" cy="207034"/>
            </a:xfrm>
            <a:custGeom>
              <a:avLst/>
              <a:gdLst>
                <a:gd name="connsiteX0" fmla="*/ 0 w 2139351"/>
                <a:gd name="connsiteY0" fmla="*/ 201283 h 207034"/>
                <a:gd name="connsiteX1" fmla="*/ 1834551 w 2139351"/>
                <a:gd name="connsiteY1" fmla="*/ 207034 h 207034"/>
                <a:gd name="connsiteX2" fmla="*/ 1834551 w 2139351"/>
                <a:gd name="connsiteY2" fmla="*/ 0 h 207034"/>
                <a:gd name="connsiteX3" fmla="*/ 2139351 w 2139351"/>
                <a:gd name="connsiteY3" fmla="*/ 0 h 20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351" h="207034">
                  <a:moveTo>
                    <a:pt x="0" y="201283"/>
                  </a:moveTo>
                  <a:lnTo>
                    <a:pt x="1834551" y="207034"/>
                  </a:lnTo>
                  <a:lnTo>
                    <a:pt x="1834551" y="0"/>
                  </a:lnTo>
                  <a:lnTo>
                    <a:pt x="2139351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376468" y="3801374"/>
              <a:ext cx="149524" cy="178279"/>
            </a:xfrm>
            <a:custGeom>
              <a:avLst/>
              <a:gdLst>
                <a:gd name="connsiteX0" fmla="*/ 149524 w 149524"/>
                <a:gd name="connsiteY0" fmla="*/ 0 h 178279"/>
                <a:gd name="connsiteX1" fmla="*/ 0 w 149524"/>
                <a:gd name="connsiteY1" fmla="*/ 178279 h 17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524" h="178279">
                  <a:moveTo>
                    <a:pt x="149524" y="0"/>
                  </a:moveTo>
                  <a:lnTo>
                    <a:pt x="0" y="17827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30" name="Text Box 65"/>
            <p:cNvSpPr txBox="1">
              <a:spLocks noChangeArrowheads="1"/>
            </p:cNvSpPr>
            <p:nvPr/>
          </p:nvSpPr>
          <p:spPr bwMode="auto">
            <a:xfrm>
              <a:off x="4355976" y="3832580"/>
              <a:ext cx="216024" cy="22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n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910650" y="4270109"/>
              <a:ext cx="149524" cy="178279"/>
            </a:xfrm>
            <a:custGeom>
              <a:avLst/>
              <a:gdLst>
                <a:gd name="connsiteX0" fmla="*/ 149524 w 149524"/>
                <a:gd name="connsiteY0" fmla="*/ 0 h 178279"/>
                <a:gd name="connsiteX1" fmla="*/ 0 w 149524"/>
                <a:gd name="connsiteY1" fmla="*/ 178279 h 17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524" h="178279">
                  <a:moveTo>
                    <a:pt x="149524" y="0"/>
                  </a:moveTo>
                  <a:lnTo>
                    <a:pt x="0" y="17827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  <p:sp>
          <p:nvSpPr>
            <p:cNvPr id="32" name="Text Box 65"/>
            <p:cNvSpPr txBox="1">
              <a:spLocks noChangeArrowheads="1"/>
            </p:cNvSpPr>
            <p:nvPr/>
          </p:nvSpPr>
          <p:spPr bwMode="auto">
            <a:xfrm>
              <a:off x="3890158" y="4301315"/>
              <a:ext cx="216024" cy="22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n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3" name="Text Box 65"/>
            <p:cNvSpPr txBox="1">
              <a:spLocks noChangeArrowheads="1"/>
            </p:cNvSpPr>
            <p:nvPr/>
          </p:nvSpPr>
          <p:spPr bwMode="auto">
            <a:xfrm>
              <a:off x="4859817" y="4358990"/>
              <a:ext cx="619468" cy="294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state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3122762" y="4309712"/>
              <a:ext cx="903490" cy="34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00817" tIns="50408" rIns="100817" bIns="50408" anchor="t" anchorCtr="0" upright="1">
              <a:noAutofit/>
            </a:bodyPr>
            <a:lstStyle/>
            <a:p>
              <a:pPr defTabSz="100812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103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n</a:t>
              </a:r>
              <a:r>
                <a:rPr lang="de-CH" sz="1103" b="0" kern="0" dirty="0">
                  <a:solidFill>
                    <a:sysClr val="windowText" lastClr="000000"/>
                  </a:solidFill>
                  <a:latin typeface="Arial"/>
                  <a:ea typeface="Times New Roman"/>
                </a:rPr>
                <a:t>ext_state</a:t>
              </a:r>
              <a:endParaRPr lang="de-CH" sz="1323" b="0" kern="0" dirty="0">
                <a:solidFill>
                  <a:sysClr val="windowText" lastClr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186023" y="4359215"/>
              <a:ext cx="1017917" cy="0"/>
            </a:xfrm>
            <a:custGeom>
              <a:avLst/>
              <a:gdLst>
                <a:gd name="connsiteX0" fmla="*/ 0 w 1017917"/>
                <a:gd name="connsiteY0" fmla="*/ 0 h 0"/>
                <a:gd name="connsiteX1" fmla="*/ 1017917 w 101791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17">
                  <a:moveTo>
                    <a:pt x="0" y="0"/>
                  </a:moveTo>
                  <a:lnTo>
                    <a:pt x="1017917" y="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3087"/>
            </a:p>
          </p:txBody>
        </p:sp>
      </p:grpSp>
      <p:sp>
        <p:nvSpPr>
          <p:cNvPr id="57" name="Freeform 56"/>
          <p:cNvSpPr/>
          <p:nvPr/>
        </p:nvSpPr>
        <p:spPr>
          <a:xfrm flipV="1">
            <a:off x="2260647" y="2945738"/>
            <a:ext cx="582030" cy="50407"/>
          </a:xfrm>
          <a:custGeom>
            <a:avLst/>
            <a:gdLst>
              <a:gd name="connsiteX0" fmla="*/ 0 w 338446"/>
              <a:gd name="connsiteY0" fmla="*/ 0 h 0"/>
              <a:gd name="connsiteX1" fmla="*/ 0 w 338446"/>
              <a:gd name="connsiteY1" fmla="*/ 0 h 0"/>
              <a:gd name="connsiteX2" fmla="*/ 338446 w 338446"/>
              <a:gd name="connsiteY2" fmla="*/ 0 h 0"/>
              <a:gd name="connsiteX3" fmla="*/ 338446 w 33844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46">
                <a:moveTo>
                  <a:pt x="0" y="0"/>
                </a:moveTo>
                <a:lnTo>
                  <a:pt x="0" y="0"/>
                </a:lnTo>
                <a:lnTo>
                  <a:pt x="338446" y="0"/>
                </a:lnTo>
                <a:lnTo>
                  <a:pt x="338446" y="0"/>
                </a:lnTo>
              </a:path>
            </a:pathLst>
          </a:custGeom>
          <a:noFill/>
          <a:ln w="12700">
            <a:solidFill>
              <a:schemeClr val="tx1"/>
            </a:solidFill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087"/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1060235" y="4098199"/>
            <a:ext cx="8233375" cy="26833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9229" tIns="51599" rIns="99229" bIns="51599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de-CH" sz="1764" dirty="0">
                <a:solidFill>
                  <a:srgbClr val="00349E"/>
                </a:solidFill>
                <a:latin typeface="Courier New" pitchFamily="49" charset="0"/>
              </a:rPr>
              <a:t>LIBRARY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764" dirty="0" err="1">
                <a:solidFill>
                  <a:prstClr val="black"/>
                </a:solidFill>
                <a:latin typeface="Courier New" pitchFamily="49" charset="0"/>
              </a:rPr>
              <a:t>ieee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de-CH" sz="1764" dirty="0">
                <a:solidFill>
                  <a:srgbClr val="00349E"/>
                </a:solidFill>
                <a:latin typeface="Courier New" pitchFamily="49" charset="0"/>
              </a:rPr>
              <a:t>USE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 ieee.std_logic_1164.all;</a:t>
            </a:r>
            <a:br>
              <a:rPr lang="de-CH" sz="1764" dirty="0">
                <a:solidFill>
                  <a:prstClr val="black"/>
                </a:solidFill>
                <a:latin typeface="Courier New" pitchFamily="49" charset="0"/>
              </a:rPr>
            </a:br>
            <a:endParaRPr lang="de-CH" sz="1764" dirty="0">
              <a:solidFill>
                <a:prstClr val="black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764" dirty="0">
                <a:solidFill>
                  <a:srgbClr val="00349E"/>
                </a:solidFill>
                <a:latin typeface="Courier New" pitchFamily="49" charset="0"/>
              </a:rPr>
              <a:t>ENTITY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 automat IS</a:t>
            </a:r>
            <a:br>
              <a:rPr lang="de-CH" sz="1764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764" dirty="0">
                <a:solidFill>
                  <a:srgbClr val="00349E"/>
                </a:solidFill>
                <a:latin typeface="Courier New" pitchFamily="49" charset="0"/>
              </a:rPr>
              <a:t>PORT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( 	clk,reset_n	: </a:t>
            </a:r>
            <a:r>
              <a:rPr lang="de-CH" sz="1764" dirty="0">
                <a:solidFill>
                  <a:srgbClr val="00349E"/>
                </a:solidFill>
                <a:latin typeface="Courier New" pitchFamily="49" charset="0"/>
              </a:rPr>
              <a:t>IN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    std_logic;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	mode_a		: </a:t>
            </a:r>
            <a:r>
              <a:rPr lang="de-CH" sz="1764" dirty="0">
                <a:solidFill>
                  <a:srgbClr val="0070C0"/>
                </a:solidFill>
                <a:latin typeface="Courier New" pitchFamily="49" charset="0"/>
              </a:rPr>
              <a:t>IN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	 std_logic;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	out_sig     	: </a:t>
            </a:r>
            <a:r>
              <a:rPr lang="de-CH" sz="1764" dirty="0">
                <a:solidFill>
                  <a:srgbClr val="00349E"/>
                </a:solidFill>
                <a:latin typeface="Courier New" pitchFamily="49" charset="0"/>
              </a:rPr>
              <a:t>OUT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   std_logic_vector(3 </a:t>
            </a:r>
            <a:r>
              <a:rPr lang="de-CH" sz="1764" dirty="0">
                <a:solidFill>
                  <a:srgbClr val="00349E"/>
                </a:solidFill>
                <a:latin typeface="Courier New" pitchFamily="49" charset="0"/>
              </a:rPr>
              <a:t>downto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 0)</a:t>
            </a:r>
            <a:br>
              <a:rPr lang="de-CH" sz="1764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);</a:t>
            </a:r>
            <a:br>
              <a:rPr lang="de-CH" sz="1764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764" dirty="0">
                <a:solidFill>
                  <a:srgbClr val="00349E"/>
                </a:solidFill>
                <a:latin typeface="Courier New" pitchFamily="49" charset="0"/>
              </a:rPr>
              <a:t>END</a:t>
            </a:r>
            <a:r>
              <a:rPr lang="de-CH" sz="1764" dirty="0">
                <a:solidFill>
                  <a:prstClr val="black"/>
                </a:solidFill>
                <a:latin typeface="Courier New" pitchFamily="49" charset="0"/>
              </a:rPr>
              <a:t> automat;</a:t>
            </a: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 bwMode="auto">
          <a:xfrm>
            <a:off x="404775" y="332852"/>
            <a:ext cx="8569431" cy="9266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4410" b="1" baseline="0">
                <a:solidFill>
                  <a:srgbClr val="0064A6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sz="3200" kern="0" dirty="0" smtClean="0"/>
          </a:p>
          <a:p>
            <a:pPr eaLnBrk="1" hangingPunct="1"/>
            <a:r>
              <a:rPr lang="de-CH" sz="2800" kern="0" dirty="0" smtClean="0">
                <a:solidFill>
                  <a:schemeClr val="tx1"/>
                </a:solidFill>
              </a:rPr>
              <a:t>State-</a:t>
            </a:r>
            <a:r>
              <a:rPr lang="de-CH" sz="2800" kern="0" dirty="0" err="1" smtClean="0">
                <a:solidFill>
                  <a:schemeClr val="tx1"/>
                </a:solidFill>
              </a:rPr>
              <a:t>Machine</a:t>
            </a:r>
            <a:r>
              <a:rPr lang="de-CH" sz="2800" kern="0" dirty="0" smtClean="0">
                <a:solidFill>
                  <a:schemeClr val="tx1"/>
                </a:solidFill>
              </a:rPr>
              <a:t> : </a:t>
            </a:r>
            <a:r>
              <a:rPr lang="de-CH" sz="2800" kern="0" dirty="0" err="1" smtClean="0">
                <a:solidFill>
                  <a:schemeClr val="tx1"/>
                </a:solidFill>
              </a:rPr>
              <a:t>example</a:t>
            </a:r>
            <a:r>
              <a:rPr lang="de-CH" sz="2800" kern="0" dirty="0" smtClean="0">
                <a:solidFill>
                  <a:schemeClr val="tx1"/>
                </a:solidFill>
              </a:rPr>
              <a:t> (1/2)</a:t>
            </a:r>
          </a:p>
        </p:txBody>
      </p:sp>
    </p:spTree>
    <p:extLst>
      <p:ext uri="{BB962C8B-B14F-4D97-AF65-F5344CB8AC3E}">
        <p14:creationId xmlns:p14="http://schemas.microsoft.com/office/powerpoint/2010/main" val="42558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739" y="1478259"/>
            <a:ext cx="9130098" cy="158151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9212" tIns="51590" rIns="99212" bIns="5159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ARCHITECTURE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rtl 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of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automat </a:t>
            </a:r>
            <a:r>
              <a:rPr lang="de-CH" sz="1600" cap="all" dirty="0" err="1">
                <a:solidFill>
                  <a:srgbClr val="005BD3"/>
                </a:solidFill>
                <a:latin typeface="Courier New" pitchFamily="49" charset="0"/>
              </a:rPr>
              <a:t>is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 </a:t>
            </a:r>
            <a:r>
              <a:rPr lang="de-CH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itchFamily="49" charset="0"/>
              </a:rPr>
              <a:t>-- </a:t>
            </a:r>
            <a:r>
              <a:rPr lang="de-CH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itchFamily="49" charset="0"/>
              </a:rPr>
              <a:t>Typ declaration (enumerated type) </a:t>
            </a:r>
            <a:r>
              <a:rPr lang="de-CH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itchFamily="49" charset="0"/>
              </a:rPr>
              <a:t>fuer</a:t>
            </a:r>
            <a:r>
              <a:rPr lang="de-CH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itchFamily="49" charset="0"/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	</a:t>
            </a:r>
            <a:r>
              <a:rPr lang="en-US" sz="1600" cap="all" dirty="0" smtClean="0">
                <a:solidFill>
                  <a:srgbClr val="005BD3"/>
                </a:solidFill>
                <a:latin typeface="Courier New" pitchFamily="49" charset="0"/>
              </a:rPr>
              <a:t>type 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fsm_states</a:t>
            </a:r>
            <a:r>
              <a:rPr lang="en-US" sz="1600" cap="all" dirty="0">
                <a:solidFill>
                  <a:srgbClr val="005BD3"/>
                </a:solidFill>
                <a:latin typeface="Courier New" pitchFamily="49" charset="0"/>
              </a:rPr>
              <a:t> is (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idle, load_a, load_b, enable, </a:t>
            </a:r>
            <a:r>
              <a:rPr lang="de-CH" sz="1600" dirty="0" err="1">
                <a:solidFill>
                  <a:prstClr val="black"/>
                </a:solidFill>
                <a:latin typeface="Courier New" pitchFamily="49" charset="0"/>
              </a:rPr>
              <a:t>wait_cnt</a:t>
            </a:r>
            <a:r>
              <a:rPr lang="de-CH" sz="1600" dirty="0" smtClean="0">
                <a:solidFill>
                  <a:prstClr val="black"/>
                </a:solidFill>
                <a:latin typeface="Courier New" pitchFamily="49" charset="0"/>
              </a:rPr>
              <a:t>);</a:t>
            </a:r>
            <a:endParaRPr lang="de-CH" sz="1600" cap="all" dirty="0" smtClean="0">
              <a:solidFill>
                <a:srgbClr val="005BD3"/>
              </a:solidFill>
              <a:latin typeface="Courier New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96825" algn="l"/>
                <a:tab pos="1183148" algn="l"/>
                <a:tab pos="1779973" algn="l"/>
                <a:tab pos="2376797" algn="l"/>
                <a:tab pos="2961370" algn="l"/>
                <a:tab pos="3559945" algn="l"/>
              </a:tabLst>
              <a:defRPr/>
            </a:pPr>
            <a:r>
              <a:rPr lang="de-CH" sz="1600" cap="all" dirty="0" smtClean="0">
                <a:solidFill>
                  <a:srgbClr val="005BD3"/>
                </a:solidFill>
                <a:latin typeface="Courier New" pitchFamily="49" charset="0"/>
              </a:rPr>
              <a:t>	</a:t>
            </a:r>
            <a:r>
              <a:rPr lang="de-CH" sz="1600" cap="all" dirty="0" err="1" smtClean="0">
                <a:solidFill>
                  <a:srgbClr val="005BD3"/>
                </a:solidFill>
                <a:latin typeface="Courier New" pitchFamily="49" charset="0"/>
              </a:rPr>
              <a:t>signal</a:t>
            </a:r>
            <a:r>
              <a:rPr lang="de-CH" sz="1600" dirty="0" smtClean="0">
                <a:solidFill>
                  <a:prstClr val="black"/>
                </a:solidFill>
                <a:latin typeface="Courier New" pitchFamily="49" charset="0"/>
              </a:rPr>
              <a:t> 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state		: 	fsm_states;	 </a:t>
            </a:r>
            <a:br>
              <a:rPr lang="de-CH" sz="1600" dirty="0">
                <a:solidFill>
                  <a:prstClr val="black"/>
                </a:solidFill>
                <a:latin typeface="Courier New" pitchFamily="49" charset="0"/>
              </a:rPr>
            </a:b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	</a:t>
            </a:r>
            <a:r>
              <a:rPr lang="de-CH" sz="1600" cap="all" dirty="0">
                <a:solidFill>
                  <a:srgbClr val="005BD3"/>
                </a:solidFill>
                <a:latin typeface="Courier New" pitchFamily="49" charset="0"/>
              </a:rPr>
              <a:t>signal</a:t>
            </a:r>
            <a:r>
              <a:rPr lang="de-CH" sz="1600" dirty="0">
                <a:solidFill>
                  <a:prstClr val="black"/>
                </a:solidFill>
                <a:latin typeface="Courier New" pitchFamily="49" charset="0"/>
              </a:rPr>
              <a:t> next_state	: 	fsm_states;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776" y="3694395"/>
            <a:ext cx="10138960" cy="317009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Obs: </a:t>
            </a:r>
            <a:endParaRPr lang="de-CH" sz="2205" i="1" dirty="0">
              <a:solidFill>
                <a:schemeClr val="tx1"/>
              </a:solidFill>
              <a:latin typeface="+mn-lt"/>
            </a:endParaRPr>
          </a:p>
          <a:p>
            <a:pPr marL="378047" indent="-378047">
              <a:buFont typeface="Arial" pitchFamily="34" charset="0"/>
              <a:buChar char="•"/>
            </a:pP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With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type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declaration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state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encoding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is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not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explicitly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defined</a:t>
            </a:r>
            <a:endParaRPr lang="de-CH" sz="2205" i="1" dirty="0">
              <a:solidFill>
                <a:schemeClr val="tx1"/>
              </a:solidFill>
              <a:latin typeface="+mn-lt"/>
            </a:endParaRPr>
          </a:p>
          <a:p>
            <a:pPr marL="378047" indent="-378047">
              <a:buFont typeface="Arial" pitchFamily="34" charset="0"/>
              <a:buChar char="•"/>
            </a:pP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The Synthesizer-Tool </a:t>
            </a:r>
            <a:r>
              <a:rPr lang="de-CH" sz="2205" i="1" dirty="0">
                <a:solidFill>
                  <a:schemeClr val="tx1"/>
                </a:solidFill>
                <a:latin typeface="+mn-lt"/>
              </a:rPr>
              <a:t>(Quartus)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can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select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and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optimise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state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br>
              <a:rPr lang="de-CH" sz="2205" i="1" dirty="0" smtClean="0">
                <a:solidFill>
                  <a:schemeClr val="tx1"/>
                </a:solidFill>
                <a:latin typeface="+mn-lt"/>
              </a:rPr>
            </a:b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encoding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to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reduce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combinational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logic</a:t>
            </a:r>
            <a:r>
              <a:rPr lang="de-CH" sz="2205" i="1" dirty="0" smtClean="0">
                <a:solidFill>
                  <a:schemeClr val="tx1"/>
                </a:solidFill>
              </a:rPr>
              <a:t>.</a:t>
            </a:r>
            <a:endParaRPr lang="de-CH" sz="2205" i="1" dirty="0">
              <a:solidFill>
                <a:schemeClr val="tx1"/>
              </a:solidFill>
              <a:latin typeface="+mn-lt"/>
            </a:endParaRPr>
          </a:p>
          <a:p>
            <a:pPr marL="378047" indent="-378047">
              <a:buFont typeface="Arial" pitchFamily="34" charset="0"/>
              <a:buChar char="•"/>
            </a:pP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In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case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you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need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to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define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state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encoding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, do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it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by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defining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constants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(but in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most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CH" sz="2205" i="1" dirty="0" err="1" smtClean="0">
                <a:solidFill>
                  <a:schemeClr val="tx1"/>
                </a:solidFill>
                <a:latin typeface="+mn-lt"/>
              </a:rPr>
              <a:t>cases</a:t>
            </a:r>
            <a:r>
              <a:rPr lang="de-CH" sz="2205" i="1" dirty="0" smtClean="0">
                <a:solidFill>
                  <a:schemeClr val="tx1"/>
                </a:solidFill>
                <a:latin typeface="+mn-lt"/>
              </a:rPr>
              <a:t> not)</a:t>
            </a:r>
            <a:endParaRPr lang="de-CH" sz="1985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04775" y="332852"/>
            <a:ext cx="8569431" cy="9266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4410" b="1" baseline="0">
                <a:solidFill>
                  <a:srgbClr val="0064A6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sz="3200" kern="0" dirty="0" smtClean="0"/>
          </a:p>
          <a:p>
            <a:pPr eaLnBrk="1" hangingPunct="1"/>
            <a:r>
              <a:rPr lang="de-CH" sz="2800" kern="0" dirty="0" smtClean="0">
                <a:solidFill>
                  <a:schemeClr val="tx1"/>
                </a:solidFill>
              </a:rPr>
              <a:t>State-</a:t>
            </a:r>
            <a:r>
              <a:rPr lang="de-CH" sz="2800" kern="0" dirty="0" err="1" smtClean="0">
                <a:solidFill>
                  <a:schemeClr val="tx1"/>
                </a:solidFill>
              </a:rPr>
              <a:t>Machine</a:t>
            </a:r>
            <a:r>
              <a:rPr lang="de-CH" sz="2800" kern="0" dirty="0" smtClean="0">
                <a:solidFill>
                  <a:schemeClr val="tx1"/>
                </a:solidFill>
              </a:rPr>
              <a:t> : </a:t>
            </a:r>
            <a:r>
              <a:rPr lang="de-CH" sz="2800" kern="0" dirty="0" err="1" smtClean="0">
                <a:solidFill>
                  <a:schemeClr val="tx1"/>
                </a:solidFill>
              </a:rPr>
              <a:t>example</a:t>
            </a:r>
            <a:r>
              <a:rPr lang="de-CH" sz="2800" kern="0" dirty="0" smtClean="0">
                <a:solidFill>
                  <a:schemeClr val="tx1"/>
                </a:solidFill>
              </a:rPr>
              <a:t> (2/2)</a:t>
            </a:r>
          </a:p>
        </p:txBody>
      </p:sp>
    </p:spTree>
    <p:extLst>
      <p:ext uri="{BB962C8B-B14F-4D97-AF65-F5344CB8AC3E}">
        <p14:creationId xmlns:p14="http://schemas.microsoft.com/office/powerpoint/2010/main" val="242737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0F32889-AEDC-43CF-9507-EAB142ED7CE7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34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701675"/>
            <a:ext cx="9090025" cy="1260475"/>
          </a:xfrm>
        </p:spPr>
        <p:txBody>
          <a:bodyPr/>
          <a:lstStyle/>
          <a:p>
            <a:pPr eaLnBrk="1" hangingPunct="1"/>
            <a:r>
              <a:rPr lang="de-CH" altLang="de-DE" sz="3200" dirty="0" err="1" smtClean="0">
                <a:solidFill>
                  <a:srgbClr val="0064BA"/>
                </a:solidFill>
              </a:rPr>
              <a:t>Applications</a:t>
            </a:r>
            <a:r>
              <a:rPr lang="de-CH" altLang="de-DE" sz="3200" dirty="0" smtClean="0">
                <a:solidFill>
                  <a:srgbClr val="0064BA"/>
                </a:solidFill>
              </a:rPr>
              <a:t> of State Machines </a:t>
            </a:r>
            <a:br>
              <a:rPr lang="de-CH" altLang="de-DE" sz="3200" dirty="0" smtClean="0">
                <a:solidFill>
                  <a:srgbClr val="0064BA"/>
                </a:solidFill>
              </a:rPr>
            </a:br>
            <a:r>
              <a:rPr lang="de-CH" altLang="de-DE" sz="3200" dirty="0" smtClean="0">
                <a:solidFill>
                  <a:srgbClr val="0064BA"/>
                </a:solidFill>
              </a:rPr>
              <a:t>(</a:t>
            </a:r>
            <a:r>
              <a:rPr lang="de-CH" altLang="de-DE" sz="3200" dirty="0" err="1" smtClean="0">
                <a:solidFill>
                  <a:srgbClr val="0064BA"/>
                </a:solidFill>
              </a:rPr>
              <a:t>automaton</a:t>
            </a:r>
            <a:r>
              <a:rPr lang="de-CH" altLang="de-DE" sz="3200" dirty="0" smtClean="0">
                <a:solidFill>
                  <a:srgbClr val="0064BA"/>
                </a:solidFill>
              </a:rPr>
              <a:t>)</a:t>
            </a: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979488" y="1847850"/>
            <a:ext cx="9447212" cy="222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endParaRPr lang="de-CH" altLang="de-DE" sz="2300" b="0" dirty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en-US" altLang="de-DE" sz="2300" b="0" dirty="0">
                <a:solidFill>
                  <a:schemeClr val="tx1"/>
                </a:solidFill>
              </a:rPr>
              <a:t>Control functions in digital systems</a:t>
            </a: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2300" b="0" dirty="0">
                <a:solidFill>
                  <a:schemeClr val="tx1"/>
                </a:solidFill>
              </a:rPr>
              <a:t>  Input-related sequential control</a:t>
            </a: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2300" b="0" dirty="0">
                <a:solidFill>
                  <a:schemeClr val="tx1"/>
                </a:solidFill>
              </a:rPr>
              <a:t>  Control of a bus interface</a:t>
            </a: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2300" b="0" dirty="0">
                <a:solidFill>
                  <a:schemeClr val="tx1"/>
                </a:solidFill>
              </a:rPr>
              <a:t>  Direct memory access in the microprocessor</a:t>
            </a: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2300" b="0" dirty="0">
                <a:solidFill>
                  <a:schemeClr val="tx1"/>
                </a:solidFill>
              </a:rPr>
              <a:t>  Command pipeline in the microprocessor</a:t>
            </a:r>
            <a:endParaRPr lang="de-CH" altLang="de-DE" sz="2300" b="0" dirty="0">
              <a:solidFill>
                <a:schemeClr val="tx1"/>
              </a:solidFill>
            </a:endParaRP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212131" y="5292725"/>
            <a:ext cx="9740502" cy="7362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4100" b="0" dirty="0" err="1" smtClean="0">
                <a:solidFill>
                  <a:schemeClr val="tx1"/>
                </a:solidFill>
              </a:rPr>
              <a:t>Automaton</a:t>
            </a:r>
            <a:r>
              <a:rPr lang="de-CH" altLang="de-DE" sz="4100" b="0" dirty="0" smtClean="0">
                <a:solidFill>
                  <a:schemeClr val="tx1"/>
                </a:solidFill>
              </a:rPr>
              <a:t> </a:t>
            </a:r>
            <a:r>
              <a:rPr lang="de-CH" altLang="de-DE" sz="4100" b="0" dirty="0">
                <a:solidFill>
                  <a:schemeClr val="tx1"/>
                </a:solidFill>
              </a:rPr>
              <a:t>= Finite State </a:t>
            </a:r>
            <a:r>
              <a:rPr lang="de-CH" altLang="de-DE" sz="4100" b="0" dirty="0" err="1">
                <a:solidFill>
                  <a:schemeClr val="tx1"/>
                </a:solidFill>
              </a:rPr>
              <a:t>Machine</a:t>
            </a:r>
            <a:r>
              <a:rPr lang="de-CH" altLang="de-DE" sz="4100" b="0" dirty="0">
                <a:solidFill>
                  <a:schemeClr val="tx1"/>
                </a:solidFill>
              </a:rPr>
              <a:t> (FSM)</a:t>
            </a:r>
          </a:p>
        </p:txBody>
      </p:sp>
    </p:spTree>
    <p:extLst>
      <p:ext uri="{BB962C8B-B14F-4D97-AF65-F5344CB8AC3E}">
        <p14:creationId xmlns:p14="http://schemas.microsoft.com/office/powerpoint/2010/main" val="47667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nummernplatzhalt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A5C24410-C321-485D-8FFE-5632BA502A03}" type="slidenum">
              <a:rPr lang="de-DE" altLang="de-DE" sz="900" b="0" smtClean="0">
                <a:solidFill>
                  <a:schemeClr val="tx1"/>
                </a:solidFill>
              </a:rPr>
              <a:pPr eaLnBrk="1" hangingPunct="1"/>
              <a:t>35</a:t>
            </a:fld>
            <a:endParaRPr lang="de-DE" altLang="de-DE" sz="900" b="0" smtClean="0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5346700" y="3024188"/>
            <a:ext cx="801688" cy="1344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5257800" y="3108325"/>
            <a:ext cx="801688" cy="134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10245" name="Rectangle 4"/>
          <p:cNvSpPr>
            <a:spLocks noGrp="1" noChangeArrowheads="1"/>
          </p:cNvSpPr>
          <p:nvPr>
            <p:ph type="title"/>
          </p:nvPr>
        </p:nvSpPr>
        <p:spPr>
          <a:xfrm>
            <a:off x="774700" y="539749"/>
            <a:ext cx="9090025" cy="1013279"/>
          </a:xfrm>
        </p:spPr>
        <p:txBody>
          <a:bodyPr/>
          <a:lstStyle/>
          <a:p>
            <a:pPr eaLnBrk="1" hangingPunct="1"/>
            <a:r>
              <a:rPr lang="de-CH" altLang="de-DE" sz="3200" dirty="0" smtClean="0">
                <a:solidFill>
                  <a:srgbClr val="0070C0"/>
                </a:solidFill>
              </a:rPr>
              <a:t>The Moore FSM </a:t>
            </a:r>
            <a:r>
              <a:rPr lang="de-CH" altLang="de-DE" sz="3200" dirty="0">
                <a:solidFill>
                  <a:srgbClr val="0070C0"/>
                </a:solidFill>
              </a:rPr>
              <a:t/>
            </a:r>
            <a:br>
              <a:rPr lang="de-CH" altLang="de-DE" sz="3200" dirty="0">
                <a:solidFill>
                  <a:srgbClr val="0070C0"/>
                </a:solidFill>
              </a:rPr>
            </a:br>
            <a:r>
              <a:rPr lang="de-CH" altLang="de-DE" sz="3200" dirty="0" smtClean="0">
                <a:solidFill>
                  <a:srgbClr val="0070C0"/>
                </a:solidFill>
              </a:rPr>
              <a:t> </a:t>
            </a:r>
            <a:br>
              <a:rPr lang="de-CH" altLang="de-DE" sz="3200" dirty="0" smtClean="0">
                <a:solidFill>
                  <a:srgbClr val="0070C0"/>
                </a:solidFill>
              </a:rPr>
            </a:br>
            <a:r>
              <a:rPr lang="de-CH" altLang="de-DE" sz="3200" dirty="0" smtClean="0">
                <a:solidFill>
                  <a:srgbClr val="0070C0"/>
                </a:solidFill>
              </a:rPr>
              <a:t>   </a:t>
            </a:r>
            <a:r>
              <a:rPr lang="de-CH" altLang="de-DE" dirty="0" smtClean="0">
                <a:solidFill>
                  <a:schemeClr val="tx1"/>
                </a:solidFill>
              </a:rPr>
              <a:t>RTL Diagramm</a:t>
            </a:r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5168900" y="3192463"/>
            <a:ext cx="801688" cy="134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de-CH" altLang="de-DE"/>
          </a:p>
        </p:txBody>
      </p:sp>
      <p:sp>
        <p:nvSpPr>
          <p:cNvPr id="10247" name="Text Box 6"/>
          <p:cNvSpPr txBox="1">
            <a:spLocks noChangeArrowheads="1"/>
          </p:cNvSpPr>
          <p:nvPr/>
        </p:nvSpPr>
        <p:spPr bwMode="auto">
          <a:xfrm>
            <a:off x="5524500" y="3276600"/>
            <a:ext cx="446088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10248" name="Text Box 7"/>
          <p:cNvSpPr txBox="1">
            <a:spLocks noChangeArrowheads="1"/>
          </p:cNvSpPr>
          <p:nvPr/>
        </p:nvSpPr>
        <p:spPr bwMode="auto">
          <a:xfrm>
            <a:off x="5346700" y="4032250"/>
            <a:ext cx="712788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de-CH" altLang="de-DE" sz="2100" b="0">
                <a:solidFill>
                  <a:schemeClr val="tx1"/>
                </a:solidFill>
              </a:rPr>
              <a:t>!Q</a:t>
            </a:r>
          </a:p>
        </p:txBody>
      </p:sp>
      <p:sp>
        <p:nvSpPr>
          <p:cNvPr id="10249" name="Line 8"/>
          <p:cNvSpPr>
            <a:spLocks noChangeShapeType="1"/>
          </p:cNvSpPr>
          <p:nvPr/>
        </p:nvSpPr>
        <p:spPr bwMode="auto">
          <a:xfrm>
            <a:off x="5970588" y="4200525"/>
            <a:ext cx="3556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0" name="Line 9"/>
          <p:cNvSpPr>
            <a:spLocks noChangeShapeType="1"/>
          </p:cNvSpPr>
          <p:nvPr/>
        </p:nvSpPr>
        <p:spPr bwMode="auto">
          <a:xfrm>
            <a:off x="5970588" y="3444875"/>
            <a:ext cx="10699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1" name="Line 10"/>
          <p:cNvSpPr>
            <a:spLocks noChangeShapeType="1"/>
          </p:cNvSpPr>
          <p:nvPr/>
        </p:nvSpPr>
        <p:spPr bwMode="auto">
          <a:xfrm>
            <a:off x="5168900" y="3697288"/>
            <a:ext cx="266700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2" name="Line 11"/>
          <p:cNvSpPr>
            <a:spLocks noChangeShapeType="1"/>
          </p:cNvSpPr>
          <p:nvPr/>
        </p:nvSpPr>
        <p:spPr bwMode="auto">
          <a:xfrm flipH="1">
            <a:off x="5168900" y="3863975"/>
            <a:ext cx="2667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3" name="Line 12"/>
          <p:cNvSpPr>
            <a:spLocks noChangeShapeType="1"/>
          </p:cNvSpPr>
          <p:nvPr/>
        </p:nvSpPr>
        <p:spPr bwMode="auto">
          <a:xfrm>
            <a:off x="4900613" y="3863975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4" name="Line 13"/>
          <p:cNvSpPr>
            <a:spLocks noChangeShapeType="1"/>
          </p:cNvSpPr>
          <p:nvPr/>
        </p:nvSpPr>
        <p:spPr bwMode="auto">
          <a:xfrm>
            <a:off x="4900613" y="3444875"/>
            <a:ext cx="268287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5" name="Line 14"/>
          <p:cNvSpPr>
            <a:spLocks noChangeShapeType="1"/>
          </p:cNvSpPr>
          <p:nvPr/>
        </p:nvSpPr>
        <p:spPr bwMode="auto">
          <a:xfrm flipH="1">
            <a:off x="4367213" y="3444875"/>
            <a:ext cx="801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6" name="Line 15"/>
          <p:cNvSpPr>
            <a:spLocks noChangeShapeType="1"/>
          </p:cNvSpPr>
          <p:nvPr/>
        </p:nvSpPr>
        <p:spPr bwMode="auto">
          <a:xfrm flipH="1">
            <a:off x="4633913" y="3863975"/>
            <a:ext cx="5349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7" name="Line 16"/>
          <p:cNvSpPr>
            <a:spLocks noChangeShapeType="1"/>
          </p:cNvSpPr>
          <p:nvPr/>
        </p:nvSpPr>
        <p:spPr bwMode="auto">
          <a:xfrm>
            <a:off x="3208338" y="3444875"/>
            <a:ext cx="1960562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8" name="Freeform 17"/>
          <p:cNvSpPr>
            <a:spLocks/>
          </p:cNvSpPr>
          <p:nvPr/>
        </p:nvSpPr>
        <p:spPr bwMode="auto">
          <a:xfrm>
            <a:off x="2259013" y="3125788"/>
            <a:ext cx="1693862" cy="1765300"/>
          </a:xfrm>
          <a:custGeom>
            <a:avLst/>
            <a:gdLst>
              <a:gd name="T0" fmla="*/ 2147483647 w 466"/>
              <a:gd name="T1" fmla="*/ 2147483647 h 464"/>
              <a:gd name="T2" fmla="*/ 2147483647 w 466"/>
              <a:gd name="T3" fmla="*/ 2147483647 h 464"/>
              <a:gd name="T4" fmla="*/ 2147483647 w 466"/>
              <a:gd name="T5" fmla="*/ 2147483647 h 464"/>
              <a:gd name="T6" fmla="*/ 2147483647 w 466"/>
              <a:gd name="T7" fmla="*/ 2147483647 h 464"/>
              <a:gd name="T8" fmla="*/ 2147483647 w 466"/>
              <a:gd name="T9" fmla="*/ 2147483647 h 464"/>
              <a:gd name="T10" fmla="*/ 2147483647 w 466"/>
              <a:gd name="T11" fmla="*/ 2147483647 h 464"/>
              <a:gd name="T12" fmla="*/ 2147483647 w 466"/>
              <a:gd name="T13" fmla="*/ 2147483647 h 464"/>
              <a:gd name="T14" fmla="*/ 2147483647 w 466"/>
              <a:gd name="T15" fmla="*/ 2147483647 h 464"/>
              <a:gd name="T16" fmla="*/ 2147483647 w 466"/>
              <a:gd name="T17" fmla="*/ 2147483647 h 464"/>
              <a:gd name="T18" fmla="*/ 2147483647 w 466"/>
              <a:gd name="T19" fmla="*/ 2147483647 h 464"/>
              <a:gd name="T20" fmla="*/ 2147483647 w 466"/>
              <a:gd name="T21" fmla="*/ 2147483647 h 464"/>
              <a:gd name="T22" fmla="*/ 2147483647 w 466"/>
              <a:gd name="T23" fmla="*/ 2147483647 h 464"/>
              <a:gd name="T24" fmla="*/ 2147483647 w 466"/>
              <a:gd name="T25" fmla="*/ 2147483647 h 464"/>
              <a:gd name="T26" fmla="*/ 2147483647 w 466"/>
              <a:gd name="T27" fmla="*/ 2147483647 h 464"/>
              <a:gd name="T28" fmla="*/ 2147483647 w 466"/>
              <a:gd name="T29" fmla="*/ 2147483647 h 464"/>
              <a:gd name="T30" fmla="*/ 2147483647 w 466"/>
              <a:gd name="T31" fmla="*/ 0 h 464"/>
              <a:gd name="T32" fmla="*/ 2147483647 w 466"/>
              <a:gd name="T33" fmla="*/ 2147483647 h 464"/>
              <a:gd name="T34" fmla="*/ 2147483647 w 466"/>
              <a:gd name="T35" fmla="*/ 2147483647 h 46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6" h="464">
                <a:moveTo>
                  <a:pt x="225" y="40"/>
                </a:moveTo>
                <a:cubicBezTo>
                  <a:pt x="238" y="79"/>
                  <a:pt x="272" y="90"/>
                  <a:pt x="305" y="112"/>
                </a:cubicBezTo>
                <a:cubicBezTo>
                  <a:pt x="313" y="117"/>
                  <a:pt x="321" y="123"/>
                  <a:pt x="329" y="128"/>
                </a:cubicBezTo>
                <a:cubicBezTo>
                  <a:pt x="337" y="133"/>
                  <a:pt x="353" y="144"/>
                  <a:pt x="353" y="144"/>
                </a:cubicBezTo>
                <a:cubicBezTo>
                  <a:pt x="358" y="152"/>
                  <a:pt x="362" y="161"/>
                  <a:pt x="369" y="168"/>
                </a:cubicBezTo>
                <a:cubicBezTo>
                  <a:pt x="376" y="175"/>
                  <a:pt x="387" y="176"/>
                  <a:pt x="393" y="184"/>
                </a:cubicBezTo>
                <a:cubicBezTo>
                  <a:pt x="406" y="201"/>
                  <a:pt x="427" y="263"/>
                  <a:pt x="433" y="280"/>
                </a:cubicBezTo>
                <a:cubicBezTo>
                  <a:pt x="439" y="298"/>
                  <a:pt x="465" y="328"/>
                  <a:pt x="465" y="328"/>
                </a:cubicBezTo>
                <a:cubicBezTo>
                  <a:pt x="452" y="379"/>
                  <a:pt x="466" y="354"/>
                  <a:pt x="409" y="392"/>
                </a:cubicBezTo>
                <a:cubicBezTo>
                  <a:pt x="395" y="401"/>
                  <a:pt x="361" y="408"/>
                  <a:pt x="361" y="408"/>
                </a:cubicBezTo>
                <a:cubicBezTo>
                  <a:pt x="324" y="463"/>
                  <a:pt x="347" y="450"/>
                  <a:pt x="305" y="464"/>
                </a:cubicBezTo>
                <a:cubicBezTo>
                  <a:pt x="225" y="455"/>
                  <a:pt x="141" y="454"/>
                  <a:pt x="73" y="408"/>
                </a:cubicBezTo>
                <a:cubicBezTo>
                  <a:pt x="49" y="336"/>
                  <a:pt x="44" y="248"/>
                  <a:pt x="1" y="184"/>
                </a:cubicBezTo>
                <a:cubicBezTo>
                  <a:pt x="4" y="157"/>
                  <a:pt x="0" y="129"/>
                  <a:pt x="9" y="104"/>
                </a:cubicBezTo>
                <a:cubicBezTo>
                  <a:pt x="12" y="96"/>
                  <a:pt x="26" y="101"/>
                  <a:pt x="33" y="96"/>
                </a:cubicBezTo>
                <a:cubicBezTo>
                  <a:pt x="74" y="64"/>
                  <a:pt x="35" y="18"/>
                  <a:pt x="89" y="0"/>
                </a:cubicBezTo>
                <a:cubicBezTo>
                  <a:pt x="102" y="1"/>
                  <a:pt x="162" y="3"/>
                  <a:pt x="185" y="16"/>
                </a:cubicBezTo>
                <a:cubicBezTo>
                  <a:pt x="223" y="37"/>
                  <a:pt x="249" y="64"/>
                  <a:pt x="225" y="40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59" name="Text Box 18"/>
          <p:cNvSpPr txBox="1">
            <a:spLocks noChangeArrowheads="1"/>
          </p:cNvSpPr>
          <p:nvPr/>
        </p:nvSpPr>
        <p:spPr bwMode="auto">
          <a:xfrm>
            <a:off x="2259013" y="3546475"/>
            <a:ext cx="1336675" cy="7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 smtClean="0">
                <a:solidFill>
                  <a:schemeClr val="tx1"/>
                </a:solidFill>
              </a:rPr>
              <a:t>Drive</a:t>
            </a:r>
            <a:br>
              <a:rPr lang="de-CH" altLang="de-DE" sz="2100" b="0" dirty="0" smtClean="0">
                <a:solidFill>
                  <a:schemeClr val="tx1"/>
                </a:solidFill>
              </a:rPr>
            </a:br>
            <a:r>
              <a:rPr lang="de-CH" altLang="de-DE" sz="2100" b="0" dirty="0" err="1" smtClean="0">
                <a:solidFill>
                  <a:schemeClr val="tx1"/>
                </a:solidFill>
              </a:rPr>
              <a:t>Logic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0260" name="Text Box 19"/>
          <p:cNvSpPr txBox="1">
            <a:spLocks noChangeArrowheads="1"/>
          </p:cNvSpPr>
          <p:nvPr/>
        </p:nvSpPr>
        <p:spPr bwMode="auto">
          <a:xfrm>
            <a:off x="6079742" y="3446969"/>
            <a:ext cx="1653353" cy="7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>
                <a:solidFill>
                  <a:schemeClr val="tx1"/>
                </a:solidFill>
              </a:rPr>
              <a:t> n = </a:t>
            </a:r>
            <a:r>
              <a:rPr lang="de-CH" altLang="de-DE" sz="2100" b="0" dirty="0" err="1" smtClean="0">
                <a:solidFill>
                  <a:schemeClr val="tx1"/>
                </a:solidFill>
              </a:rPr>
              <a:t>number</a:t>
            </a:r>
            <a:r>
              <a:rPr lang="de-CH" altLang="de-DE" sz="2100" b="0" dirty="0">
                <a:solidFill>
                  <a:schemeClr val="tx1"/>
                </a:solidFill>
              </a:rPr>
              <a:t/>
            </a:r>
            <a:br>
              <a:rPr lang="de-CH" altLang="de-DE" sz="2100" b="0" dirty="0">
                <a:solidFill>
                  <a:schemeClr val="tx1"/>
                </a:solidFill>
              </a:rPr>
            </a:br>
            <a:r>
              <a:rPr lang="de-CH" altLang="de-DE" sz="2100" b="0" dirty="0">
                <a:solidFill>
                  <a:schemeClr val="tx1"/>
                </a:solidFill>
              </a:rPr>
              <a:t>der FFs</a:t>
            </a:r>
          </a:p>
        </p:txBody>
      </p:sp>
      <p:sp>
        <p:nvSpPr>
          <p:cNvPr id="10261" name="Line 20"/>
          <p:cNvSpPr>
            <a:spLocks noChangeShapeType="1"/>
          </p:cNvSpPr>
          <p:nvPr/>
        </p:nvSpPr>
        <p:spPr bwMode="auto">
          <a:xfrm flipV="1">
            <a:off x="7040563" y="2605088"/>
            <a:ext cx="0" cy="83978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FF"/>
              </a:solidFill>
            </a:endParaRPr>
          </a:p>
        </p:txBody>
      </p:sp>
      <p:sp>
        <p:nvSpPr>
          <p:cNvPr id="10262" name="Line 21"/>
          <p:cNvSpPr>
            <a:spLocks noChangeShapeType="1"/>
          </p:cNvSpPr>
          <p:nvPr/>
        </p:nvSpPr>
        <p:spPr bwMode="auto">
          <a:xfrm flipH="1">
            <a:off x="1336675" y="2605088"/>
            <a:ext cx="5703888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FF"/>
              </a:solidFill>
            </a:endParaRPr>
          </a:p>
        </p:txBody>
      </p:sp>
      <p:sp>
        <p:nvSpPr>
          <p:cNvPr id="10263" name="Line 22"/>
          <p:cNvSpPr>
            <a:spLocks noChangeShapeType="1"/>
          </p:cNvSpPr>
          <p:nvPr/>
        </p:nvSpPr>
        <p:spPr bwMode="auto">
          <a:xfrm>
            <a:off x="1336675" y="2605088"/>
            <a:ext cx="0" cy="134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FF"/>
              </a:solidFill>
            </a:endParaRPr>
          </a:p>
        </p:txBody>
      </p:sp>
      <p:sp>
        <p:nvSpPr>
          <p:cNvPr id="10264" name="Line 23"/>
          <p:cNvSpPr>
            <a:spLocks noChangeShapeType="1"/>
          </p:cNvSpPr>
          <p:nvPr/>
        </p:nvSpPr>
        <p:spPr bwMode="auto">
          <a:xfrm>
            <a:off x="1336675" y="3948113"/>
            <a:ext cx="1011238" cy="1746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FF"/>
              </a:solidFill>
            </a:endParaRPr>
          </a:p>
        </p:txBody>
      </p:sp>
      <p:sp>
        <p:nvSpPr>
          <p:cNvPr id="10265" name="Line 24"/>
          <p:cNvSpPr>
            <a:spLocks noChangeShapeType="1"/>
          </p:cNvSpPr>
          <p:nvPr/>
        </p:nvSpPr>
        <p:spPr bwMode="auto">
          <a:xfrm flipV="1">
            <a:off x="1693863" y="3863975"/>
            <a:ext cx="177800" cy="16827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FF"/>
              </a:solidFill>
            </a:endParaRPr>
          </a:p>
        </p:txBody>
      </p:sp>
      <p:sp>
        <p:nvSpPr>
          <p:cNvPr id="10266" name="Text Box 25"/>
          <p:cNvSpPr txBox="1">
            <a:spLocks noChangeArrowheads="1"/>
          </p:cNvSpPr>
          <p:nvPr/>
        </p:nvSpPr>
        <p:spPr bwMode="auto">
          <a:xfrm>
            <a:off x="1605725" y="3529013"/>
            <a:ext cx="360424" cy="42849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rgbClr val="0000FF"/>
                </a:solidFill>
              </a:rPr>
              <a:t>n</a:t>
            </a:r>
          </a:p>
        </p:txBody>
      </p:sp>
      <p:sp>
        <p:nvSpPr>
          <p:cNvPr id="10267" name="Line 26"/>
          <p:cNvSpPr>
            <a:spLocks noChangeShapeType="1"/>
          </p:cNvSpPr>
          <p:nvPr/>
        </p:nvSpPr>
        <p:spPr bwMode="auto">
          <a:xfrm>
            <a:off x="1782763" y="5292725"/>
            <a:ext cx="28511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68" name="Line 27"/>
          <p:cNvSpPr>
            <a:spLocks noChangeShapeType="1"/>
          </p:cNvSpPr>
          <p:nvPr/>
        </p:nvSpPr>
        <p:spPr bwMode="auto">
          <a:xfrm>
            <a:off x="4633913" y="3863975"/>
            <a:ext cx="0" cy="1428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69" name="Text Box 28"/>
          <p:cNvSpPr txBox="1">
            <a:spLocks noChangeArrowheads="1"/>
          </p:cNvSpPr>
          <p:nvPr/>
        </p:nvSpPr>
        <p:spPr bwMode="auto">
          <a:xfrm>
            <a:off x="1553033" y="4789488"/>
            <a:ext cx="822996" cy="42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 err="1" smtClean="0">
                <a:solidFill>
                  <a:schemeClr val="tx1"/>
                </a:solidFill>
              </a:rPr>
              <a:t>clock</a:t>
            </a:r>
            <a:endParaRPr lang="de-CH" altLang="de-DE" sz="2100" b="0" dirty="0">
              <a:solidFill>
                <a:schemeClr val="tx1"/>
              </a:solidFill>
            </a:endParaRPr>
          </a:p>
        </p:txBody>
      </p:sp>
      <p:sp>
        <p:nvSpPr>
          <p:cNvPr id="10270" name="Line 29"/>
          <p:cNvSpPr>
            <a:spLocks noChangeShapeType="1"/>
          </p:cNvSpPr>
          <p:nvPr/>
        </p:nvSpPr>
        <p:spPr bwMode="auto">
          <a:xfrm>
            <a:off x="7040563" y="3444875"/>
            <a:ext cx="622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71" name="Text Box 30"/>
          <p:cNvSpPr txBox="1">
            <a:spLocks noChangeArrowheads="1"/>
          </p:cNvSpPr>
          <p:nvPr/>
        </p:nvSpPr>
        <p:spPr bwMode="auto">
          <a:xfrm>
            <a:off x="4189382" y="3529013"/>
            <a:ext cx="360424" cy="42849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rgbClr val="008000"/>
                </a:solidFill>
              </a:rPr>
              <a:t>n</a:t>
            </a:r>
          </a:p>
        </p:txBody>
      </p:sp>
      <p:sp>
        <p:nvSpPr>
          <p:cNvPr id="10272" name="Line 31"/>
          <p:cNvSpPr>
            <a:spLocks noChangeShapeType="1"/>
          </p:cNvSpPr>
          <p:nvPr/>
        </p:nvSpPr>
        <p:spPr bwMode="auto">
          <a:xfrm>
            <a:off x="833438" y="4554538"/>
            <a:ext cx="169386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73" name="Freeform 32"/>
          <p:cNvSpPr>
            <a:spLocks/>
          </p:cNvSpPr>
          <p:nvPr/>
        </p:nvSpPr>
        <p:spPr bwMode="auto">
          <a:xfrm>
            <a:off x="7662863" y="2855913"/>
            <a:ext cx="2051050" cy="1765300"/>
          </a:xfrm>
          <a:custGeom>
            <a:avLst/>
            <a:gdLst>
              <a:gd name="T0" fmla="*/ 2147483647 w 466"/>
              <a:gd name="T1" fmla="*/ 2147483647 h 464"/>
              <a:gd name="T2" fmla="*/ 2147483647 w 466"/>
              <a:gd name="T3" fmla="*/ 2147483647 h 464"/>
              <a:gd name="T4" fmla="*/ 2147483647 w 466"/>
              <a:gd name="T5" fmla="*/ 2147483647 h 464"/>
              <a:gd name="T6" fmla="*/ 2147483647 w 466"/>
              <a:gd name="T7" fmla="*/ 2147483647 h 464"/>
              <a:gd name="T8" fmla="*/ 2147483647 w 466"/>
              <a:gd name="T9" fmla="*/ 2147483647 h 464"/>
              <a:gd name="T10" fmla="*/ 2147483647 w 466"/>
              <a:gd name="T11" fmla="*/ 2147483647 h 464"/>
              <a:gd name="T12" fmla="*/ 2147483647 w 466"/>
              <a:gd name="T13" fmla="*/ 2147483647 h 464"/>
              <a:gd name="T14" fmla="*/ 2147483647 w 466"/>
              <a:gd name="T15" fmla="*/ 2147483647 h 464"/>
              <a:gd name="T16" fmla="*/ 2147483647 w 466"/>
              <a:gd name="T17" fmla="*/ 2147483647 h 464"/>
              <a:gd name="T18" fmla="*/ 2147483647 w 466"/>
              <a:gd name="T19" fmla="*/ 2147483647 h 464"/>
              <a:gd name="T20" fmla="*/ 2147483647 w 466"/>
              <a:gd name="T21" fmla="*/ 2147483647 h 464"/>
              <a:gd name="T22" fmla="*/ 2147483647 w 466"/>
              <a:gd name="T23" fmla="*/ 2147483647 h 464"/>
              <a:gd name="T24" fmla="*/ 2147483647 w 466"/>
              <a:gd name="T25" fmla="*/ 2147483647 h 464"/>
              <a:gd name="T26" fmla="*/ 2147483647 w 466"/>
              <a:gd name="T27" fmla="*/ 2147483647 h 464"/>
              <a:gd name="T28" fmla="*/ 2147483647 w 466"/>
              <a:gd name="T29" fmla="*/ 2147483647 h 464"/>
              <a:gd name="T30" fmla="*/ 2147483647 w 466"/>
              <a:gd name="T31" fmla="*/ 0 h 464"/>
              <a:gd name="T32" fmla="*/ 2147483647 w 466"/>
              <a:gd name="T33" fmla="*/ 2147483647 h 464"/>
              <a:gd name="T34" fmla="*/ 2147483647 w 466"/>
              <a:gd name="T35" fmla="*/ 2147483647 h 46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6" h="464">
                <a:moveTo>
                  <a:pt x="225" y="40"/>
                </a:moveTo>
                <a:cubicBezTo>
                  <a:pt x="238" y="79"/>
                  <a:pt x="272" y="90"/>
                  <a:pt x="305" y="112"/>
                </a:cubicBezTo>
                <a:cubicBezTo>
                  <a:pt x="313" y="117"/>
                  <a:pt x="321" y="123"/>
                  <a:pt x="329" y="128"/>
                </a:cubicBezTo>
                <a:cubicBezTo>
                  <a:pt x="337" y="133"/>
                  <a:pt x="353" y="144"/>
                  <a:pt x="353" y="144"/>
                </a:cubicBezTo>
                <a:cubicBezTo>
                  <a:pt x="358" y="152"/>
                  <a:pt x="362" y="161"/>
                  <a:pt x="369" y="168"/>
                </a:cubicBezTo>
                <a:cubicBezTo>
                  <a:pt x="376" y="175"/>
                  <a:pt x="387" y="176"/>
                  <a:pt x="393" y="184"/>
                </a:cubicBezTo>
                <a:cubicBezTo>
                  <a:pt x="406" y="201"/>
                  <a:pt x="427" y="263"/>
                  <a:pt x="433" y="280"/>
                </a:cubicBezTo>
                <a:cubicBezTo>
                  <a:pt x="439" y="298"/>
                  <a:pt x="465" y="328"/>
                  <a:pt x="465" y="328"/>
                </a:cubicBezTo>
                <a:cubicBezTo>
                  <a:pt x="452" y="379"/>
                  <a:pt x="466" y="354"/>
                  <a:pt x="409" y="392"/>
                </a:cubicBezTo>
                <a:cubicBezTo>
                  <a:pt x="395" y="401"/>
                  <a:pt x="361" y="408"/>
                  <a:pt x="361" y="408"/>
                </a:cubicBezTo>
                <a:cubicBezTo>
                  <a:pt x="324" y="463"/>
                  <a:pt x="347" y="450"/>
                  <a:pt x="305" y="464"/>
                </a:cubicBezTo>
                <a:cubicBezTo>
                  <a:pt x="225" y="455"/>
                  <a:pt x="141" y="454"/>
                  <a:pt x="73" y="408"/>
                </a:cubicBezTo>
                <a:cubicBezTo>
                  <a:pt x="49" y="336"/>
                  <a:pt x="44" y="248"/>
                  <a:pt x="1" y="184"/>
                </a:cubicBezTo>
                <a:cubicBezTo>
                  <a:pt x="4" y="157"/>
                  <a:pt x="0" y="129"/>
                  <a:pt x="9" y="104"/>
                </a:cubicBezTo>
                <a:cubicBezTo>
                  <a:pt x="12" y="96"/>
                  <a:pt x="26" y="101"/>
                  <a:pt x="33" y="96"/>
                </a:cubicBezTo>
                <a:cubicBezTo>
                  <a:pt x="74" y="64"/>
                  <a:pt x="35" y="18"/>
                  <a:pt x="89" y="0"/>
                </a:cubicBezTo>
                <a:cubicBezTo>
                  <a:pt x="102" y="1"/>
                  <a:pt x="162" y="3"/>
                  <a:pt x="185" y="16"/>
                </a:cubicBezTo>
                <a:cubicBezTo>
                  <a:pt x="223" y="37"/>
                  <a:pt x="249" y="64"/>
                  <a:pt x="225" y="40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74" name="Text Box 33"/>
          <p:cNvSpPr txBox="1">
            <a:spLocks noChangeArrowheads="1"/>
          </p:cNvSpPr>
          <p:nvPr/>
        </p:nvSpPr>
        <p:spPr bwMode="auto">
          <a:xfrm>
            <a:off x="7753350" y="3276600"/>
            <a:ext cx="1514475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 smtClean="0">
                <a:solidFill>
                  <a:srgbClr val="002060"/>
                </a:solidFill>
              </a:rPr>
              <a:t>Output-</a:t>
            </a:r>
            <a:r>
              <a:rPr lang="de-CH" altLang="de-DE" sz="2100" b="0" dirty="0">
                <a:solidFill>
                  <a:srgbClr val="002060"/>
                </a:solidFill>
              </a:rPr>
              <a:t/>
            </a:r>
            <a:br>
              <a:rPr lang="de-CH" altLang="de-DE" sz="2100" b="0" dirty="0">
                <a:solidFill>
                  <a:srgbClr val="002060"/>
                </a:solidFill>
              </a:rPr>
            </a:br>
            <a:r>
              <a:rPr lang="de-CH" altLang="de-DE" sz="2100" b="0" dirty="0" err="1" smtClean="0">
                <a:solidFill>
                  <a:srgbClr val="002060"/>
                </a:solidFill>
              </a:rPr>
              <a:t>Logic</a:t>
            </a:r>
            <a:endParaRPr lang="de-CH" altLang="de-DE" sz="2100" b="0" dirty="0">
              <a:solidFill>
                <a:srgbClr val="002060"/>
              </a:solidFill>
            </a:endParaRPr>
          </a:p>
        </p:txBody>
      </p:sp>
      <p:sp>
        <p:nvSpPr>
          <p:cNvPr id="10275" name="Line 34"/>
          <p:cNvSpPr>
            <a:spLocks noChangeShapeType="1"/>
          </p:cNvSpPr>
          <p:nvPr/>
        </p:nvSpPr>
        <p:spPr bwMode="auto">
          <a:xfrm>
            <a:off x="8821738" y="3192463"/>
            <a:ext cx="981075" cy="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76" name="Text Box 35"/>
          <p:cNvSpPr txBox="1">
            <a:spLocks noChangeArrowheads="1"/>
          </p:cNvSpPr>
          <p:nvPr/>
        </p:nvSpPr>
        <p:spPr bwMode="auto">
          <a:xfrm>
            <a:off x="478553" y="4049713"/>
            <a:ext cx="441482" cy="42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 dirty="0">
                <a:solidFill>
                  <a:srgbClr val="FF0000"/>
                </a:solidFill>
              </a:rPr>
              <a:t>E</a:t>
            </a:r>
            <a:r>
              <a:rPr lang="de-CH" altLang="de-DE" sz="2100" b="0" baseline="-250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0277" name="Text Box 36"/>
          <p:cNvSpPr txBox="1">
            <a:spLocks noChangeArrowheads="1"/>
          </p:cNvSpPr>
          <p:nvPr/>
        </p:nvSpPr>
        <p:spPr bwMode="auto">
          <a:xfrm>
            <a:off x="4849412" y="5649137"/>
            <a:ext cx="4904242" cy="1559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</a:pPr>
            <a:r>
              <a:rPr lang="de-CH" altLang="de-DE" sz="2100" b="0" dirty="0">
                <a:solidFill>
                  <a:srgbClr val="FF0000"/>
                </a:solidFill>
              </a:rPr>
              <a:t>E</a:t>
            </a:r>
            <a:r>
              <a:rPr lang="de-CH" altLang="de-DE" sz="2100" b="0" baseline="-25000" dirty="0">
                <a:solidFill>
                  <a:srgbClr val="FF0000"/>
                </a:solidFill>
              </a:rPr>
              <a:t>t </a:t>
            </a:r>
            <a:r>
              <a:rPr lang="de-CH" altLang="de-DE" sz="2100" b="0" dirty="0">
                <a:solidFill>
                  <a:srgbClr val="FF0000"/>
                </a:solidFill>
              </a:rPr>
              <a:t>= </a:t>
            </a:r>
            <a:r>
              <a:rPr lang="de-CH" altLang="de-DE" sz="2100" b="0" dirty="0" smtClean="0">
                <a:solidFill>
                  <a:srgbClr val="FF0000"/>
                </a:solidFill>
              </a:rPr>
              <a:t>Input </a:t>
            </a:r>
            <a:r>
              <a:rPr lang="de-CH" altLang="de-DE" sz="2100" b="0" dirty="0" err="1" smtClean="0">
                <a:solidFill>
                  <a:srgbClr val="FF0000"/>
                </a:solidFill>
              </a:rPr>
              <a:t>vector</a:t>
            </a:r>
            <a:endParaRPr lang="de-CH" altLang="de-DE" sz="2100" b="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</a:pPr>
            <a:r>
              <a:rPr lang="de-CH" altLang="de-DE" sz="2100" b="0" dirty="0" err="1">
                <a:solidFill>
                  <a:srgbClr val="0000FF"/>
                </a:solidFill>
              </a:rPr>
              <a:t>Z</a:t>
            </a:r>
            <a:r>
              <a:rPr lang="de-CH" altLang="de-DE" sz="2100" b="0" baseline="-25000" dirty="0" err="1">
                <a:solidFill>
                  <a:srgbClr val="0000FF"/>
                </a:solidFill>
              </a:rPr>
              <a:t>t</a:t>
            </a:r>
            <a:r>
              <a:rPr lang="de-CH" altLang="de-DE" sz="2100" b="0" baseline="-25000" dirty="0">
                <a:solidFill>
                  <a:srgbClr val="0000FF"/>
                </a:solidFill>
              </a:rPr>
              <a:t> </a:t>
            </a:r>
            <a:r>
              <a:rPr lang="de-CH" altLang="de-DE" sz="2100" b="0" dirty="0">
                <a:solidFill>
                  <a:srgbClr val="0000FF"/>
                </a:solidFill>
              </a:rPr>
              <a:t>= State </a:t>
            </a:r>
            <a:r>
              <a:rPr lang="de-CH" altLang="de-DE" sz="2100" b="0" dirty="0" err="1">
                <a:solidFill>
                  <a:srgbClr val="0000FF"/>
                </a:solidFill>
              </a:rPr>
              <a:t>vector</a:t>
            </a:r>
            <a:r>
              <a:rPr lang="de-CH" altLang="de-DE" sz="2100" b="0" dirty="0">
                <a:solidFill>
                  <a:srgbClr val="0000FF"/>
                </a:solidFill>
              </a:rPr>
              <a:t> at </a:t>
            </a:r>
            <a:r>
              <a:rPr lang="de-CH" altLang="de-DE" sz="2100" b="0" dirty="0" err="1">
                <a:solidFill>
                  <a:srgbClr val="0000FF"/>
                </a:solidFill>
              </a:rPr>
              <a:t>current</a:t>
            </a:r>
            <a:r>
              <a:rPr lang="de-CH" altLang="de-DE" sz="2100" b="0" dirty="0">
                <a:solidFill>
                  <a:srgbClr val="0000FF"/>
                </a:solidFill>
              </a:rPr>
              <a:t> </a:t>
            </a:r>
            <a:r>
              <a:rPr lang="de-CH" altLang="de-DE" sz="2100" b="0" dirty="0" smtClean="0">
                <a:solidFill>
                  <a:srgbClr val="0000FF"/>
                </a:solidFill>
              </a:rPr>
              <a:t>time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</a:pPr>
            <a:r>
              <a:rPr lang="de-CH" altLang="de-DE" sz="2100" b="0" dirty="0">
                <a:solidFill>
                  <a:srgbClr val="008000"/>
                </a:solidFill>
              </a:rPr>
              <a:t>Z</a:t>
            </a:r>
            <a:r>
              <a:rPr lang="de-CH" altLang="de-DE" sz="2100" b="0" baseline="-25000" dirty="0">
                <a:solidFill>
                  <a:srgbClr val="008000"/>
                </a:solidFill>
              </a:rPr>
              <a:t>t+1 </a:t>
            </a:r>
            <a:r>
              <a:rPr lang="de-CH" altLang="de-DE" sz="2100" b="0" dirty="0">
                <a:solidFill>
                  <a:srgbClr val="008000"/>
                </a:solidFill>
              </a:rPr>
              <a:t>= State </a:t>
            </a:r>
            <a:r>
              <a:rPr lang="de-CH" altLang="de-DE" sz="2100" b="0" dirty="0" err="1">
                <a:solidFill>
                  <a:srgbClr val="008000"/>
                </a:solidFill>
              </a:rPr>
              <a:t>vector</a:t>
            </a:r>
            <a:r>
              <a:rPr lang="de-CH" altLang="de-DE" sz="2100" b="0" dirty="0">
                <a:solidFill>
                  <a:srgbClr val="008000"/>
                </a:solidFill>
              </a:rPr>
              <a:t> after </a:t>
            </a:r>
            <a:r>
              <a:rPr lang="de-CH" altLang="de-DE" sz="2100" b="0" dirty="0" err="1">
                <a:solidFill>
                  <a:srgbClr val="008000"/>
                </a:solidFill>
              </a:rPr>
              <a:t>next</a:t>
            </a:r>
            <a:r>
              <a:rPr lang="de-CH" altLang="de-DE" sz="2100" b="0" dirty="0">
                <a:solidFill>
                  <a:srgbClr val="008000"/>
                </a:solidFill>
              </a:rPr>
              <a:t> </a:t>
            </a:r>
            <a:r>
              <a:rPr lang="de-CH" altLang="de-DE" sz="2100" b="0" dirty="0" err="1">
                <a:solidFill>
                  <a:srgbClr val="008000"/>
                </a:solidFill>
              </a:rPr>
              <a:t>clock</a:t>
            </a:r>
            <a:r>
              <a:rPr lang="de-CH" altLang="de-DE" sz="2100" b="0" dirty="0">
                <a:solidFill>
                  <a:srgbClr val="008000"/>
                </a:solidFill>
              </a:rPr>
              <a:t> </a:t>
            </a:r>
            <a:r>
              <a:rPr lang="de-CH" altLang="de-DE" sz="2100" b="0" dirty="0" err="1" smtClean="0">
                <a:solidFill>
                  <a:srgbClr val="008000"/>
                </a:solidFill>
              </a:rPr>
              <a:t>edge</a:t>
            </a:r>
            <a:endParaRPr lang="de-CH" altLang="de-DE" sz="2100" b="0" dirty="0">
              <a:solidFill>
                <a:srgbClr val="008000"/>
              </a:solidFill>
            </a:endParaRPr>
          </a:p>
        </p:txBody>
      </p:sp>
      <p:sp>
        <p:nvSpPr>
          <p:cNvPr id="10280" name="Text Box 39"/>
          <p:cNvSpPr txBox="1">
            <a:spLocks noChangeArrowheads="1"/>
          </p:cNvSpPr>
          <p:nvPr/>
        </p:nvSpPr>
        <p:spPr bwMode="auto">
          <a:xfrm>
            <a:off x="2940050" y="4116388"/>
            <a:ext cx="422275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3200" b="0">
                <a:solidFill>
                  <a:schemeClr val="tx1"/>
                </a:solidFill>
                <a:latin typeface="Symbol" pitchFamily="18" charset="2"/>
              </a:rPr>
              <a:t>d</a:t>
            </a:r>
          </a:p>
        </p:txBody>
      </p:sp>
      <p:sp>
        <p:nvSpPr>
          <p:cNvPr id="10281" name="Text Box 40"/>
          <p:cNvSpPr txBox="1">
            <a:spLocks noChangeArrowheads="1"/>
          </p:cNvSpPr>
          <p:nvPr/>
        </p:nvSpPr>
        <p:spPr bwMode="auto">
          <a:xfrm>
            <a:off x="8316913" y="3792538"/>
            <a:ext cx="484187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3700" b="0">
                <a:solidFill>
                  <a:srgbClr val="002060"/>
                </a:solidFill>
                <a:latin typeface="Symbol" pitchFamily="18" charset="2"/>
              </a:rPr>
              <a:t>m</a:t>
            </a:r>
          </a:p>
        </p:txBody>
      </p:sp>
      <p:sp>
        <p:nvSpPr>
          <p:cNvPr id="10282" name="Text Box 41"/>
          <p:cNvSpPr txBox="1">
            <a:spLocks noChangeArrowheads="1"/>
          </p:cNvSpPr>
          <p:nvPr/>
        </p:nvSpPr>
        <p:spPr bwMode="auto">
          <a:xfrm>
            <a:off x="6288627" y="2016125"/>
            <a:ext cx="486284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700" b="0" dirty="0" err="1">
                <a:solidFill>
                  <a:srgbClr val="0000FF"/>
                </a:solidFill>
              </a:rPr>
              <a:t>Z</a:t>
            </a:r>
            <a:r>
              <a:rPr lang="de-CH" altLang="de-DE" sz="2700" b="0" baseline="-25000" dirty="0" err="1">
                <a:solidFill>
                  <a:srgbClr val="0000FF"/>
                </a:solidFill>
              </a:rPr>
              <a:t>t</a:t>
            </a:r>
            <a:endParaRPr lang="de-CH" altLang="de-DE" sz="2700" b="0" dirty="0">
              <a:solidFill>
                <a:srgbClr val="0000FF"/>
              </a:solidFill>
            </a:endParaRPr>
          </a:p>
        </p:txBody>
      </p:sp>
      <p:sp>
        <p:nvSpPr>
          <p:cNvPr id="10283" name="Text Box 42"/>
          <p:cNvSpPr txBox="1">
            <a:spLocks noChangeArrowheads="1"/>
          </p:cNvSpPr>
          <p:nvPr/>
        </p:nvSpPr>
        <p:spPr bwMode="auto">
          <a:xfrm>
            <a:off x="3124982" y="2828925"/>
            <a:ext cx="205266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300" b="0" dirty="0">
                <a:solidFill>
                  <a:srgbClr val="008000"/>
                </a:solidFill>
              </a:rPr>
              <a:t>Z</a:t>
            </a:r>
            <a:r>
              <a:rPr lang="de-CH" altLang="de-DE" sz="2300" b="0" baseline="-25000" dirty="0">
                <a:solidFill>
                  <a:srgbClr val="008000"/>
                </a:solidFill>
              </a:rPr>
              <a:t>t+1 </a:t>
            </a:r>
            <a:r>
              <a:rPr lang="de-CH" altLang="de-DE" sz="2300" b="0" dirty="0">
                <a:solidFill>
                  <a:srgbClr val="008000"/>
                </a:solidFill>
              </a:rPr>
              <a:t>= </a:t>
            </a:r>
            <a:r>
              <a:rPr lang="de-CH" altLang="de-DE" sz="2300" b="0" dirty="0">
                <a:solidFill>
                  <a:srgbClr val="008000"/>
                </a:solidFill>
                <a:latin typeface="Symbol" pitchFamily="18" charset="2"/>
              </a:rPr>
              <a:t>d</a:t>
            </a:r>
            <a:r>
              <a:rPr lang="de-CH" altLang="de-DE" sz="2300" b="0" dirty="0">
                <a:solidFill>
                  <a:srgbClr val="008000"/>
                </a:solidFill>
              </a:rPr>
              <a:t> (</a:t>
            </a:r>
            <a:r>
              <a:rPr lang="de-CH" altLang="de-DE" sz="2300" b="0" dirty="0" err="1">
                <a:solidFill>
                  <a:srgbClr val="008000"/>
                </a:solidFill>
              </a:rPr>
              <a:t>Z</a:t>
            </a:r>
            <a:r>
              <a:rPr lang="de-CH" altLang="de-DE" sz="2300" b="0" baseline="-25000" dirty="0" err="1">
                <a:solidFill>
                  <a:srgbClr val="008000"/>
                </a:solidFill>
              </a:rPr>
              <a:t>t</a:t>
            </a:r>
            <a:r>
              <a:rPr lang="de-CH" altLang="de-DE" sz="2300" b="0" dirty="0">
                <a:solidFill>
                  <a:srgbClr val="008000"/>
                </a:solidFill>
              </a:rPr>
              <a:t>, E</a:t>
            </a:r>
            <a:r>
              <a:rPr lang="de-CH" altLang="de-DE" sz="2300" b="0" baseline="-25000" dirty="0">
                <a:solidFill>
                  <a:srgbClr val="008000"/>
                </a:solidFill>
              </a:rPr>
              <a:t>t</a:t>
            </a:r>
            <a:r>
              <a:rPr lang="de-CH" altLang="de-DE" sz="2300" b="0" dirty="0">
                <a:solidFill>
                  <a:srgbClr val="008000"/>
                </a:solidFill>
              </a:rPr>
              <a:t>)</a:t>
            </a:r>
          </a:p>
        </p:txBody>
      </p:sp>
      <p:sp>
        <p:nvSpPr>
          <p:cNvPr id="10284" name="Text Box 43"/>
          <p:cNvSpPr txBox="1">
            <a:spLocks noChangeArrowheads="1"/>
          </p:cNvSpPr>
          <p:nvPr/>
        </p:nvSpPr>
        <p:spPr bwMode="auto">
          <a:xfrm>
            <a:off x="8858250" y="2576513"/>
            <a:ext cx="145097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300" b="0">
                <a:solidFill>
                  <a:srgbClr val="002060"/>
                </a:solidFill>
              </a:rPr>
              <a:t>A</a:t>
            </a:r>
            <a:r>
              <a:rPr lang="de-CH" altLang="de-DE" sz="2300" b="0" baseline="-25000">
                <a:solidFill>
                  <a:srgbClr val="002060"/>
                </a:solidFill>
              </a:rPr>
              <a:t>t </a:t>
            </a:r>
            <a:r>
              <a:rPr lang="de-CH" altLang="de-DE" sz="2300" b="0">
                <a:solidFill>
                  <a:srgbClr val="002060"/>
                </a:solidFill>
              </a:rPr>
              <a:t>= </a:t>
            </a:r>
            <a:r>
              <a:rPr lang="de-CH" altLang="de-DE" sz="2300" b="0">
                <a:solidFill>
                  <a:srgbClr val="002060"/>
                </a:solidFill>
                <a:latin typeface="Symbol" pitchFamily="18" charset="2"/>
              </a:rPr>
              <a:t>m</a:t>
            </a:r>
            <a:r>
              <a:rPr lang="de-CH" altLang="de-DE" sz="2300" b="0">
                <a:solidFill>
                  <a:srgbClr val="002060"/>
                </a:solidFill>
              </a:rPr>
              <a:t> (Z</a:t>
            </a:r>
            <a:r>
              <a:rPr lang="de-CH" altLang="de-DE" sz="2300" b="0" baseline="-25000">
                <a:solidFill>
                  <a:srgbClr val="002060"/>
                </a:solidFill>
              </a:rPr>
              <a:t>t</a:t>
            </a:r>
            <a:r>
              <a:rPr lang="de-CH" altLang="de-DE" sz="2300" b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0285" name="Line 44"/>
          <p:cNvSpPr>
            <a:spLocks noChangeShapeType="1"/>
          </p:cNvSpPr>
          <p:nvPr/>
        </p:nvSpPr>
        <p:spPr bwMode="auto">
          <a:xfrm flipH="1">
            <a:off x="1158875" y="4452938"/>
            <a:ext cx="177800" cy="168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86" name="Text Box 45"/>
          <p:cNvSpPr txBox="1">
            <a:spLocks noChangeArrowheads="1"/>
          </p:cNvSpPr>
          <p:nvPr/>
        </p:nvSpPr>
        <p:spPr bwMode="auto">
          <a:xfrm>
            <a:off x="1122359" y="4032250"/>
            <a:ext cx="434982" cy="42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100" b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10287" name="Line 46"/>
          <p:cNvSpPr>
            <a:spLocks noChangeShapeType="1"/>
          </p:cNvSpPr>
          <p:nvPr/>
        </p:nvSpPr>
        <p:spPr bwMode="auto">
          <a:xfrm flipV="1">
            <a:off x="6505575" y="3360738"/>
            <a:ext cx="177800" cy="168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288" name="Line 47"/>
          <p:cNvSpPr>
            <a:spLocks noChangeShapeType="1"/>
          </p:cNvSpPr>
          <p:nvPr/>
        </p:nvSpPr>
        <p:spPr bwMode="auto">
          <a:xfrm flipV="1">
            <a:off x="4276725" y="3360738"/>
            <a:ext cx="179388" cy="168275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00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MC 603/613 -  2006								1 - </a:t>
            </a:r>
            <a:fld id="{42B00E16-AE65-4F46-A6F6-CBAB29655FA3}" type="slidenum">
              <a:rPr lang="pt-BR"/>
              <a:pPr/>
              <a:t>36</a:t>
            </a:fld>
            <a:endParaRPr lang="pt-BR"/>
          </a:p>
        </p:txBody>
      </p:sp>
      <p:sp>
        <p:nvSpPr>
          <p:cNvPr id="66563" name="Oval 3"/>
          <p:cNvSpPr>
            <a:spLocks noChangeArrowheads="1"/>
          </p:cNvSpPr>
          <p:nvPr/>
        </p:nvSpPr>
        <p:spPr bwMode="auto">
          <a:xfrm>
            <a:off x="1336675" y="2940491"/>
            <a:ext cx="1960457" cy="176429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300" dirty="0" smtClean="0">
                <a:solidFill>
                  <a:srgbClr val="009900"/>
                </a:solidFill>
              </a:rPr>
              <a:t>State 1</a:t>
            </a:r>
            <a:r>
              <a:rPr lang="en-US" sz="2300" dirty="0" smtClean="0"/>
              <a:t> </a:t>
            </a:r>
            <a:r>
              <a:rPr lang="en-US" sz="2300" dirty="0"/>
              <a:t>/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300" dirty="0" smtClean="0">
                <a:solidFill>
                  <a:srgbClr val="0000CC"/>
                </a:solidFill>
              </a:rPr>
              <a:t>000</a:t>
            </a:r>
            <a:endParaRPr lang="en-US" sz="2300" dirty="0">
              <a:solidFill>
                <a:srgbClr val="0000CC"/>
              </a:solidFill>
            </a:endParaRPr>
          </a:p>
        </p:txBody>
      </p:sp>
      <p:sp>
        <p:nvSpPr>
          <p:cNvPr id="66564" name="Oval 4"/>
          <p:cNvSpPr>
            <a:spLocks noChangeArrowheads="1"/>
          </p:cNvSpPr>
          <p:nvPr/>
        </p:nvSpPr>
        <p:spPr bwMode="auto">
          <a:xfrm>
            <a:off x="7039822" y="2856477"/>
            <a:ext cx="1960457" cy="176429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300" dirty="0" smtClean="0">
                <a:solidFill>
                  <a:srgbClr val="009900"/>
                </a:solidFill>
              </a:rPr>
              <a:t>State 2</a:t>
            </a:r>
            <a:r>
              <a:rPr lang="en-US" sz="2300" dirty="0" smtClean="0"/>
              <a:t> </a:t>
            </a:r>
            <a:r>
              <a:rPr lang="en-US" sz="2300" dirty="0"/>
              <a:t>/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300" dirty="0" smtClean="0">
                <a:solidFill>
                  <a:srgbClr val="0000CC"/>
                </a:solidFill>
              </a:rPr>
              <a:t>001</a:t>
            </a:r>
            <a:endParaRPr lang="en-US" sz="2300" dirty="0">
              <a:solidFill>
                <a:srgbClr val="0000CC"/>
              </a:solidFill>
            </a:endParaRPr>
          </a:p>
        </p:txBody>
      </p:sp>
      <p:sp>
        <p:nvSpPr>
          <p:cNvPr id="66565" name="Freeform 5"/>
          <p:cNvSpPr>
            <a:spLocks/>
          </p:cNvSpPr>
          <p:nvPr/>
        </p:nvSpPr>
        <p:spPr bwMode="auto">
          <a:xfrm>
            <a:off x="3297132" y="3066512"/>
            <a:ext cx="3742690" cy="546091"/>
          </a:xfrm>
          <a:custGeom>
            <a:avLst/>
            <a:gdLst>
              <a:gd name="T0" fmla="*/ 0 w 2016"/>
              <a:gd name="T1" fmla="*/ 312 h 312"/>
              <a:gd name="T2" fmla="*/ 480 w 2016"/>
              <a:gd name="T3" fmla="*/ 120 h 312"/>
              <a:gd name="T4" fmla="*/ 1104 w 2016"/>
              <a:gd name="T5" fmla="*/ 24 h 312"/>
              <a:gd name="T6" fmla="*/ 2016 w 2016"/>
              <a:gd name="T7" fmla="*/ 26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6" h="312">
                <a:moveTo>
                  <a:pt x="0" y="312"/>
                </a:moveTo>
                <a:cubicBezTo>
                  <a:pt x="148" y="240"/>
                  <a:pt x="296" y="168"/>
                  <a:pt x="480" y="120"/>
                </a:cubicBezTo>
                <a:cubicBezTo>
                  <a:pt x="664" y="72"/>
                  <a:pt x="848" y="0"/>
                  <a:pt x="1104" y="24"/>
                </a:cubicBezTo>
                <a:cubicBezTo>
                  <a:pt x="1360" y="48"/>
                  <a:pt x="1864" y="224"/>
                  <a:pt x="2016" y="26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4455584" y="2268380"/>
            <a:ext cx="1783633" cy="813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300" dirty="0">
                <a:solidFill>
                  <a:srgbClr val="009900"/>
                </a:solidFill>
              </a:rPr>
              <a:t>transition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300" dirty="0">
                <a:solidFill>
                  <a:srgbClr val="009900"/>
                </a:solidFill>
              </a:rPr>
              <a:t>condition 1</a:t>
            </a:r>
          </a:p>
        </p:txBody>
      </p:sp>
      <p:sp>
        <p:nvSpPr>
          <p:cNvPr id="66567" name="Freeform 7"/>
          <p:cNvSpPr>
            <a:spLocks/>
          </p:cNvSpPr>
          <p:nvPr/>
        </p:nvSpPr>
        <p:spPr bwMode="auto">
          <a:xfrm>
            <a:off x="3118908" y="4284716"/>
            <a:ext cx="4099137" cy="546091"/>
          </a:xfrm>
          <a:custGeom>
            <a:avLst/>
            <a:gdLst>
              <a:gd name="T0" fmla="*/ 2208 w 2208"/>
              <a:gd name="T1" fmla="*/ 0 h 312"/>
              <a:gd name="T2" fmla="*/ 1584 w 2208"/>
              <a:gd name="T3" fmla="*/ 240 h 312"/>
              <a:gd name="T4" fmla="*/ 720 w 2208"/>
              <a:gd name="T5" fmla="*/ 288 h 312"/>
              <a:gd name="T6" fmla="*/ 0 w 2208"/>
              <a:gd name="T7" fmla="*/ 96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08" h="312">
                <a:moveTo>
                  <a:pt x="2208" y="0"/>
                </a:moveTo>
                <a:cubicBezTo>
                  <a:pt x="2020" y="96"/>
                  <a:pt x="1832" y="192"/>
                  <a:pt x="1584" y="240"/>
                </a:cubicBezTo>
                <a:cubicBezTo>
                  <a:pt x="1336" y="288"/>
                  <a:pt x="984" y="312"/>
                  <a:pt x="720" y="288"/>
                </a:cubicBezTo>
                <a:cubicBezTo>
                  <a:pt x="456" y="264"/>
                  <a:pt x="112" y="128"/>
                  <a:pt x="0" y="9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4259086" y="4798317"/>
            <a:ext cx="1783633" cy="813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300" dirty="0">
                <a:solidFill>
                  <a:srgbClr val="009900"/>
                </a:solidFill>
              </a:rPr>
              <a:t>transition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300" dirty="0">
                <a:solidFill>
                  <a:srgbClr val="009900"/>
                </a:solidFill>
              </a:rPr>
              <a:t>condition 2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802110" y="594567"/>
            <a:ext cx="9090025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CH" altLang="de-DE" sz="3200" dirty="0" smtClean="0">
                <a:solidFill>
                  <a:srgbClr val="0070C0"/>
                </a:solidFill>
              </a:rPr>
              <a:t>The Moore FSM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804032" y="1370415"/>
            <a:ext cx="569739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Bubble Diagram (State Diagram)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8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hteck 158"/>
          <p:cNvSpPr/>
          <p:nvPr/>
        </p:nvSpPr>
        <p:spPr bwMode="auto">
          <a:xfrm>
            <a:off x="2818863" y="4285620"/>
            <a:ext cx="2934311" cy="53008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701676"/>
            <a:ext cx="9090025" cy="744536"/>
          </a:xfrm>
        </p:spPr>
        <p:txBody>
          <a:bodyPr/>
          <a:lstStyle/>
          <a:p>
            <a:pPr eaLnBrk="1" hangingPunct="1"/>
            <a:r>
              <a:rPr lang="de-CH" altLang="de-DE" sz="3200" dirty="0" err="1" smtClean="0">
                <a:solidFill>
                  <a:srgbClr val="0064BA"/>
                </a:solidFill>
              </a:rPr>
              <a:t>Example</a:t>
            </a:r>
            <a:r>
              <a:rPr lang="de-CH" altLang="de-DE" sz="3200" dirty="0" smtClean="0">
                <a:solidFill>
                  <a:srgbClr val="0064BA"/>
                </a:solidFill>
              </a:rPr>
              <a:t>: </a:t>
            </a:r>
            <a:r>
              <a:rPr lang="de-CH" altLang="de-DE" sz="3200" dirty="0" err="1" smtClean="0">
                <a:solidFill>
                  <a:srgbClr val="0064BA"/>
                </a:solidFill>
              </a:rPr>
              <a:t>Sequence</a:t>
            </a:r>
            <a:r>
              <a:rPr lang="de-CH" altLang="de-DE" sz="3200" dirty="0" smtClean="0">
                <a:solidFill>
                  <a:srgbClr val="0064BA"/>
                </a:solidFill>
              </a:rPr>
              <a:t>/Pattern Recognition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23523" y="1666060"/>
            <a:ext cx="9447212" cy="152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300" b="0" dirty="0" err="1" smtClean="0">
                <a:solidFill>
                  <a:schemeClr val="tx1"/>
                </a:solidFill>
              </a:rPr>
              <a:t>Recognise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the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following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sequence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of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the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input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signal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dirty="0" err="1" smtClean="0">
                <a:solidFill>
                  <a:schemeClr val="tx1"/>
                </a:solidFill>
              </a:rPr>
              <a:t>e_in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(2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bits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wide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):   </a:t>
            </a:r>
            <a:r>
              <a:rPr lang="de-CH" altLang="de-DE" sz="2300" b="0" dirty="0">
                <a:solidFill>
                  <a:schemeClr val="tx1"/>
                </a:solidFill>
              </a:rPr>
              <a:t>„</a:t>
            </a:r>
            <a:r>
              <a:rPr lang="de-CH" altLang="de-DE" sz="2300" dirty="0">
                <a:solidFill>
                  <a:schemeClr val="tx1"/>
                </a:solidFill>
              </a:rPr>
              <a:t>01/11/10</a:t>
            </a:r>
            <a:r>
              <a:rPr lang="de-CH" altLang="de-DE" sz="2300" b="0" dirty="0">
                <a:solidFill>
                  <a:schemeClr val="tx1"/>
                </a:solidFill>
              </a:rPr>
              <a:t>“ </a:t>
            </a:r>
            <a:endParaRPr lang="de-CH" altLang="de-DE" sz="2300" b="0" dirty="0" smtClean="0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300" b="0" dirty="0" err="1" smtClean="0">
                <a:solidFill>
                  <a:schemeClr val="tx1"/>
                </a:solidFill>
              </a:rPr>
              <a:t>Once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the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sequence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is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recognised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the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FSM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generates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an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output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pulse </a:t>
            </a:r>
            <a:r>
              <a:rPr lang="de-CH" altLang="de-DE" sz="2300" dirty="0" err="1" smtClean="0">
                <a:solidFill>
                  <a:schemeClr val="tx1"/>
                </a:solidFill>
              </a:rPr>
              <a:t>q_out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with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the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width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of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one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clock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period</a:t>
            </a:r>
            <a:endParaRPr lang="de-CH" altLang="de-DE" sz="2300" b="0" dirty="0">
              <a:solidFill>
                <a:schemeClr val="tx1"/>
              </a:solidFill>
            </a:endParaRPr>
          </a:p>
        </p:txBody>
      </p:sp>
      <p:grpSp>
        <p:nvGrpSpPr>
          <p:cNvPr id="102" name="Gruppierung 101"/>
          <p:cNvGrpSpPr/>
          <p:nvPr/>
        </p:nvGrpSpPr>
        <p:grpSpPr>
          <a:xfrm>
            <a:off x="2030909" y="3883205"/>
            <a:ext cx="7975226" cy="273534"/>
            <a:chOff x="1500711" y="3768020"/>
            <a:chExt cx="4086459" cy="207994"/>
          </a:xfrm>
        </p:grpSpPr>
        <p:grpSp>
          <p:nvGrpSpPr>
            <p:cNvPr id="35" name="Gruppierung 34"/>
            <p:cNvGrpSpPr/>
            <p:nvPr/>
          </p:nvGrpSpPr>
          <p:grpSpPr>
            <a:xfrm>
              <a:off x="3002558" y="3768020"/>
              <a:ext cx="547089" cy="207672"/>
              <a:chOff x="2823633" y="5321300"/>
              <a:chExt cx="452967" cy="211667"/>
            </a:xfrm>
          </p:grpSpPr>
          <p:cxnSp>
            <p:nvCxnSpPr>
              <p:cNvPr id="24" name="Gewinkelte Verbindung 23"/>
              <p:cNvCxnSpPr/>
              <p:nvPr/>
            </p:nvCxnSpPr>
            <p:spPr bwMode="auto">
              <a:xfrm flipV="1">
                <a:off x="2823633" y="5321300"/>
                <a:ext cx="220134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Gewinkelte Verbindung 25"/>
              <p:cNvCxnSpPr/>
              <p:nvPr/>
            </p:nvCxnSpPr>
            <p:spPr bwMode="auto">
              <a:xfrm>
                <a:off x="3035300" y="5321300"/>
                <a:ext cx="241300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6" name="Gruppierung 35"/>
            <p:cNvGrpSpPr/>
            <p:nvPr/>
          </p:nvGrpSpPr>
          <p:grpSpPr>
            <a:xfrm>
              <a:off x="3493404" y="3768020"/>
              <a:ext cx="547089" cy="207672"/>
              <a:chOff x="2823633" y="5321300"/>
              <a:chExt cx="452967" cy="211667"/>
            </a:xfrm>
          </p:grpSpPr>
          <p:cxnSp>
            <p:nvCxnSpPr>
              <p:cNvPr id="37" name="Gewinkelte Verbindung 36"/>
              <p:cNvCxnSpPr/>
              <p:nvPr/>
            </p:nvCxnSpPr>
            <p:spPr bwMode="auto">
              <a:xfrm flipV="1">
                <a:off x="2823633" y="5321300"/>
                <a:ext cx="220134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Gewinkelte Verbindung 37"/>
              <p:cNvCxnSpPr/>
              <p:nvPr/>
            </p:nvCxnSpPr>
            <p:spPr bwMode="auto">
              <a:xfrm>
                <a:off x="3035300" y="5321300"/>
                <a:ext cx="241300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9" name="Gruppierung 38"/>
            <p:cNvGrpSpPr/>
            <p:nvPr/>
          </p:nvGrpSpPr>
          <p:grpSpPr>
            <a:xfrm>
              <a:off x="4007259" y="3768020"/>
              <a:ext cx="547089" cy="207672"/>
              <a:chOff x="2823633" y="5321300"/>
              <a:chExt cx="452967" cy="211667"/>
            </a:xfrm>
          </p:grpSpPr>
          <p:cxnSp>
            <p:nvCxnSpPr>
              <p:cNvPr id="40" name="Gewinkelte Verbindung 39"/>
              <p:cNvCxnSpPr/>
              <p:nvPr/>
            </p:nvCxnSpPr>
            <p:spPr bwMode="auto">
              <a:xfrm flipV="1">
                <a:off x="2823633" y="5321300"/>
                <a:ext cx="220134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Gewinkelte Verbindung 40"/>
              <p:cNvCxnSpPr/>
              <p:nvPr/>
            </p:nvCxnSpPr>
            <p:spPr bwMode="auto">
              <a:xfrm>
                <a:off x="3035300" y="5321300"/>
                <a:ext cx="241300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" name="Gruppierung 41"/>
            <p:cNvGrpSpPr/>
            <p:nvPr/>
          </p:nvGrpSpPr>
          <p:grpSpPr>
            <a:xfrm>
              <a:off x="4498105" y="3768020"/>
              <a:ext cx="547089" cy="207672"/>
              <a:chOff x="2823633" y="5321300"/>
              <a:chExt cx="452967" cy="211667"/>
            </a:xfrm>
          </p:grpSpPr>
          <p:cxnSp>
            <p:nvCxnSpPr>
              <p:cNvPr id="43" name="Gewinkelte Verbindung 42"/>
              <p:cNvCxnSpPr/>
              <p:nvPr/>
            </p:nvCxnSpPr>
            <p:spPr bwMode="auto">
              <a:xfrm flipV="1">
                <a:off x="2823633" y="5321300"/>
                <a:ext cx="220134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Gewinkelte Verbindung 43"/>
              <p:cNvCxnSpPr/>
              <p:nvPr/>
            </p:nvCxnSpPr>
            <p:spPr bwMode="auto">
              <a:xfrm>
                <a:off x="3035300" y="5321300"/>
                <a:ext cx="241300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5" name="Gruppierung 44"/>
            <p:cNvGrpSpPr/>
            <p:nvPr/>
          </p:nvGrpSpPr>
          <p:grpSpPr>
            <a:xfrm>
              <a:off x="5040081" y="3768020"/>
              <a:ext cx="547089" cy="207672"/>
              <a:chOff x="2823633" y="5321300"/>
              <a:chExt cx="452967" cy="211667"/>
            </a:xfrm>
          </p:grpSpPr>
          <p:cxnSp>
            <p:nvCxnSpPr>
              <p:cNvPr id="46" name="Gewinkelte Verbindung 45"/>
              <p:cNvCxnSpPr/>
              <p:nvPr/>
            </p:nvCxnSpPr>
            <p:spPr bwMode="auto">
              <a:xfrm flipV="1">
                <a:off x="2823633" y="5321300"/>
                <a:ext cx="220134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Gewinkelte Verbindung 46"/>
              <p:cNvCxnSpPr/>
              <p:nvPr/>
            </p:nvCxnSpPr>
            <p:spPr bwMode="auto">
              <a:xfrm>
                <a:off x="3035300" y="5321300"/>
                <a:ext cx="241300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87" name="Gruppierung 86"/>
            <p:cNvGrpSpPr/>
            <p:nvPr/>
          </p:nvGrpSpPr>
          <p:grpSpPr>
            <a:xfrm>
              <a:off x="1500711" y="3768342"/>
              <a:ext cx="547089" cy="207672"/>
              <a:chOff x="2823633" y="5321300"/>
              <a:chExt cx="452967" cy="211667"/>
            </a:xfrm>
          </p:grpSpPr>
          <p:cxnSp>
            <p:nvCxnSpPr>
              <p:cNvPr id="88" name="Gewinkelte Verbindung 87"/>
              <p:cNvCxnSpPr/>
              <p:nvPr/>
            </p:nvCxnSpPr>
            <p:spPr bwMode="auto">
              <a:xfrm flipV="1">
                <a:off x="2823633" y="5321300"/>
                <a:ext cx="220134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Gewinkelte Verbindung 88"/>
              <p:cNvCxnSpPr/>
              <p:nvPr/>
            </p:nvCxnSpPr>
            <p:spPr bwMode="auto">
              <a:xfrm>
                <a:off x="3035300" y="5321300"/>
                <a:ext cx="241300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90" name="Gruppierung 89"/>
            <p:cNvGrpSpPr/>
            <p:nvPr/>
          </p:nvGrpSpPr>
          <p:grpSpPr>
            <a:xfrm>
              <a:off x="2014565" y="3768342"/>
              <a:ext cx="547089" cy="207672"/>
              <a:chOff x="2823633" y="5321300"/>
              <a:chExt cx="452967" cy="211667"/>
            </a:xfrm>
          </p:grpSpPr>
          <p:cxnSp>
            <p:nvCxnSpPr>
              <p:cNvPr id="91" name="Gewinkelte Verbindung 90"/>
              <p:cNvCxnSpPr/>
              <p:nvPr/>
            </p:nvCxnSpPr>
            <p:spPr bwMode="auto">
              <a:xfrm flipV="1">
                <a:off x="2823633" y="5321300"/>
                <a:ext cx="220134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Gewinkelte Verbindung 91"/>
              <p:cNvCxnSpPr/>
              <p:nvPr/>
            </p:nvCxnSpPr>
            <p:spPr bwMode="auto">
              <a:xfrm>
                <a:off x="3035300" y="5321300"/>
                <a:ext cx="241300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93" name="Gruppierung 92"/>
            <p:cNvGrpSpPr/>
            <p:nvPr/>
          </p:nvGrpSpPr>
          <p:grpSpPr>
            <a:xfrm>
              <a:off x="2505411" y="3768342"/>
              <a:ext cx="547089" cy="207672"/>
              <a:chOff x="2823633" y="5321300"/>
              <a:chExt cx="452967" cy="211667"/>
            </a:xfrm>
          </p:grpSpPr>
          <p:cxnSp>
            <p:nvCxnSpPr>
              <p:cNvPr id="94" name="Gewinkelte Verbindung 93"/>
              <p:cNvCxnSpPr/>
              <p:nvPr/>
            </p:nvCxnSpPr>
            <p:spPr bwMode="auto">
              <a:xfrm flipV="1">
                <a:off x="2823633" y="5321300"/>
                <a:ext cx="220134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Gewinkelte Verbindung 94"/>
              <p:cNvCxnSpPr/>
              <p:nvPr/>
            </p:nvCxnSpPr>
            <p:spPr bwMode="auto">
              <a:xfrm>
                <a:off x="3035300" y="5321300"/>
                <a:ext cx="241300" cy="211667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3" name="Gruppierung 102"/>
          <p:cNvGrpSpPr/>
          <p:nvPr/>
        </p:nvGrpSpPr>
        <p:grpSpPr>
          <a:xfrm>
            <a:off x="2831553" y="4344236"/>
            <a:ext cx="988129" cy="361527"/>
            <a:chOff x="4134736" y="4020292"/>
            <a:chExt cx="530398" cy="244886"/>
          </a:xfrm>
        </p:grpSpPr>
        <p:sp>
          <p:nvSpPr>
            <p:cNvPr id="104" name="Richtungspfeil 103"/>
            <p:cNvSpPr/>
            <p:nvPr/>
          </p:nvSpPr>
          <p:spPr bwMode="auto">
            <a:xfrm>
              <a:off x="4381500" y="4020292"/>
              <a:ext cx="283634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Richtungspfeil 104"/>
            <p:cNvSpPr/>
            <p:nvPr/>
          </p:nvSpPr>
          <p:spPr bwMode="auto">
            <a:xfrm rot="10800000">
              <a:off x="4134736" y="4020951"/>
              <a:ext cx="277436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Rechteck 105"/>
            <p:cNvSpPr/>
            <p:nvPr/>
          </p:nvSpPr>
          <p:spPr bwMode="auto">
            <a:xfrm>
              <a:off x="4301067" y="4025900"/>
              <a:ext cx="215900" cy="236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042988"/>
              <a:r>
                <a:rPr lang="en-US" sz="1800" dirty="0" smtClean="0"/>
                <a:t>01</a:t>
              </a:r>
              <a:endParaRPr lang="en-US" sz="1800" dirty="0"/>
            </a:p>
          </p:txBody>
        </p:sp>
      </p:grpSp>
      <p:grpSp>
        <p:nvGrpSpPr>
          <p:cNvPr id="116" name="Gruppierung 115"/>
          <p:cNvGrpSpPr/>
          <p:nvPr/>
        </p:nvGrpSpPr>
        <p:grpSpPr>
          <a:xfrm>
            <a:off x="3824088" y="4350100"/>
            <a:ext cx="952958" cy="361527"/>
            <a:chOff x="4134736" y="4020292"/>
            <a:chExt cx="530398" cy="244886"/>
          </a:xfrm>
        </p:grpSpPr>
        <p:sp>
          <p:nvSpPr>
            <p:cNvPr id="117" name="Richtungspfeil 116"/>
            <p:cNvSpPr/>
            <p:nvPr/>
          </p:nvSpPr>
          <p:spPr bwMode="auto">
            <a:xfrm>
              <a:off x="4381500" y="4020292"/>
              <a:ext cx="283634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8" name="Richtungspfeil 117"/>
            <p:cNvSpPr/>
            <p:nvPr/>
          </p:nvSpPr>
          <p:spPr bwMode="auto">
            <a:xfrm rot="10800000">
              <a:off x="4134736" y="4020951"/>
              <a:ext cx="277436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Rechteck 118"/>
            <p:cNvSpPr/>
            <p:nvPr/>
          </p:nvSpPr>
          <p:spPr bwMode="auto">
            <a:xfrm>
              <a:off x="4301067" y="4025900"/>
              <a:ext cx="215900" cy="236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042988"/>
              <a:r>
                <a:rPr lang="en-US" sz="1800" dirty="0" smtClean="0"/>
                <a:t>11</a:t>
              </a:r>
              <a:endParaRPr lang="en-US" sz="1800" dirty="0"/>
            </a:p>
          </p:txBody>
        </p:sp>
      </p:grpSp>
      <p:grpSp>
        <p:nvGrpSpPr>
          <p:cNvPr id="120" name="Gruppierung 119"/>
          <p:cNvGrpSpPr/>
          <p:nvPr/>
        </p:nvGrpSpPr>
        <p:grpSpPr>
          <a:xfrm>
            <a:off x="4776285" y="4350777"/>
            <a:ext cx="952958" cy="361527"/>
            <a:chOff x="4134736" y="4020292"/>
            <a:chExt cx="530398" cy="244886"/>
          </a:xfrm>
        </p:grpSpPr>
        <p:sp>
          <p:nvSpPr>
            <p:cNvPr id="121" name="Richtungspfeil 120"/>
            <p:cNvSpPr/>
            <p:nvPr/>
          </p:nvSpPr>
          <p:spPr bwMode="auto">
            <a:xfrm>
              <a:off x="4381500" y="4020292"/>
              <a:ext cx="283634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22" name="Richtungspfeil 121"/>
            <p:cNvSpPr/>
            <p:nvPr/>
          </p:nvSpPr>
          <p:spPr bwMode="auto">
            <a:xfrm rot="10800000">
              <a:off x="4134736" y="4020951"/>
              <a:ext cx="277436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23" name="Rechteck 122"/>
            <p:cNvSpPr/>
            <p:nvPr/>
          </p:nvSpPr>
          <p:spPr bwMode="auto">
            <a:xfrm>
              <a:off x="4301067" y="4025900"/>
              <a:ext cx="215900" cy="236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042988"/>
              <a:r>
                <a:rPr lang="en-US" sz="1800" dirty="0" smtClean="0"/>
                <a:t>10</a:t>
              </a:r>
              <a:endParaRPr lang="en-US" sz="1800" dirty="0"/>
            </a:p>
          </p:txBody>
        </p:sp>
      </p:grpSp>
      <p:grpSp>
        <p:nvGrpSpPr>
          <p:cNvPr id="124" name="Gruppierung 123"/>
          <p:cNvGrpSpPr/>
          <p:nvPr/>
        </p:nvGrpSpPr>
        <p:grpSpPr>
          <a:xfrm>
            <a:off x="5731005" y="4352059"/>
            <a:ext cx="1029148" cy="361527"/>
            <a:chOff x="4134736" y="4020292"/>
            <a:chExt cx="530398" cy="244886"/>
          </a:xfrm>
        </p:grpSpPr>
        <p:sp>
          <p:nvSpPr>
            <p:cNvPr id="125" name="Richtungspfeil 124"/>
            <p:cNvSpPr/>
            <p:nvPr/>
          </p:nvSpPr>
          <p:spPr bwMode="auto">
            <a:xfrm>
              <a:off x="4381500" y="4020292"/>
              <a:ext cx="283634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26" name="Richtungspfeil 125"/>
            <p:cNvSpPr/>
            <p:nvPr/>
          </p:nvSpPr>
          <p:spPr bwMode="auto">
            <a:xfrm rot="10800000">
              <a:off x="4134736" y="4020951"/>
              <a:ext cx="277436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27" name="Rechteck 126"/>
            <p:cNvSpPr/>
            <p:nvPr/>
          </p:nvSpPr>
          <p:spPr bwMode="auto">
            <a:xfrm>
              <a:off x="4301067" y="4025900"/>
              <a:ext cx="215900" cy="236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042988"/>
              <a:r>
                <a:rPr lang="en-US" sz="1800" dirty="0" smtClean="0"/>
                <a:t>11</a:t>
              </a:r>
              <a:endParaRPr lang="en-US" sz="1800" dirty="0"/>
            </a:p>
          </p:txBody>
        </p:sp>
      </p:grpSp>
      <p:grpSp>
        <p:nvGrpSpPr>
          <p:cNvPr id="128" name="Gruppierung 127"/>
          <p:cNvGrpSpPr/>
          <p:nvPr/>
        </p:nvGrpSpPr>
        <p:grpSpPr>
          <a:xfrm>
            <a:off x="6756751" y="4348899"/>
            <a:ext cx="952958" cy="354918"/>
            <a:chOff x="4134736" y="4020292"/>
            <a:chExt cx="530398" cy="244886"/>
          </a:xfrm>
        </p:grpSpPr>
        <p:sp>
          <p:nvSpPr>
            <p:cNvPr id="129" name="Richtungspfeil 128"/>
            <p:cNvSpPr/>
            <p:nvPr/>
          </p:nvSpPr>
          <p:spPr bwMode="auto">
            <a:xfrm>
              <a:off x="4381500" y="4020292"/>
              <a:ext cx="283634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30" name="Richtungspfeil 129"/>
            <p:cNvSpPr/>
            <p:nvPr/>
          </p:nvSpPr>
          <p:spPr bwMode="auto">
            <a:xfrm rot="10800000">
              <a:off x="4134736" y="4020951"/>
              <a:ext cx="277436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31" name="Rechteck 130"/>
            <p:cNvSpPr/>
            <p:nvPr/>
          </p:nvSpPr>
          <p:spPr bwMode="auto">
            <a:xfrm>
              <a:off x="4301067" y="4025900"/>
              <a:ext cx="215900" cy="236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042988"/>
              <a:r>
                <a:rPr lang="en-US" sz="1800" dirty="0" smtClean="0"/>
                <a:t>01</a:t>
              </a:r>
              <a:endParaRPr lang="en-US" sz="1800" dirty="0"/>
            </a:p>
          </p:txBody>
        </p:sp>
      </p:grpSp>
      <p:grpSp>
        <p:nvGrpSpPr>
          <p:cNvPr id="132" name="Gruppierung 131"/>
          <p:cNvGrpSpPr/>
          <p:nvPr/>
        </p:nvGrpSpPr>
        <p:grpSpPr>
          <a:xfrm>
            <a:off x="7700439" y="4348899"/>
            <a:ext cx="1052591" cy="341244"/>
            <a:chOff x="4134736" y="4020292"/>
            <a:chExt cx="530398" cy="244886"/>
          </a:xfrm>
        </p:grpSpPr>
        <p:sp>
          <p:nvSpPr>
            <p:cNvPr id="133" name="Richtungspfeil 132"/>
            <p:cNvSpPr/>
            <p:nvPr/>
          </p:nvSpPr>
          <p:spPr bwMode="auto">
            <a:xfrm>
              <a:off x="4381500" y="4020292"/>
              <a:ext cx="283634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34" name="Richtungspfeil 133"/>
            <p:cNvSpPr/>
            <p:nvPr/>
          </p:nvSpPr>
          <p:spPr bwMode="auto">
            <a:xfrm rot="10800000">
              <a:off x="4134736" y="4020951"/>
              <a:ext cx="277436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35" name="Rechteck 134"/>
            <p:cNvSpPr/>
            <p:nvPr/>
          </p:nvSpPr>
          <p:spPr bwMode="auto">
            <a:xfrm>
              <a:off x="4301067" y="4025900"/>
              <a:ext cx="215900" cy="236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042988"/>
              <a:r>
                <a:rPr lang="en-US" sz="1800" dirty="0" smtClean="0"/>
                <a:t>00</a:t>
              </a:r>
              <a:endParaRPr lang="en-US" sz="1800" dirty="0"/>
            </a:p>
          </p:txBody>
        </p:sp>
      </p:grpSp>
      <p:cxnSp>
        <p:nvCxnSpPr>
          <p:cNvPr id="137" name="Gerade Verbindung 136"/>
          <p:cNvCxnSpPr/>
          <p:nvPr/>
        </p:nvCxnSpPr>
        <p:spPr bwMode="auto">
          <a:xfrm flipV="1">
            <a:off x="1582579" y="5343680"/>
            <a:ext cx="7971510" cy="195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9" name="Gruppierung 138"/>
          <p:cNvGrpSpPr/>
          <p:nvPr/>
        </p:nvGrpSpPr>
        <p:grpSpPr>
          <a:xfrm>
            <a:off x="8751588" y="4348899"/>
            <a:ext cx="1052591" cy="341244"/>
            <a:chOff x="4134736" y="4020292"/>
            <a:chExt cx="530398" cy="244886"/>
          </a:xfrm>
        </p:grpSpPr>
        <p:sp>
          <p:nvSpPr>
            <p:cNvPr id="140" name="Richtungspfeil 139"/>
            <p:cNvSpPr/>
            <p:nvPr/>
          </p:nvSpPr>
          <p:spPr bwMode="auto">
            <a:xfrm>
              <a:off x="4381500" y="4020292"/>
              <a:ext cx="283634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41" name="Richtungspfeil 140"/>
            <p:cNvSpPr/>
            <p:nvPr/>
          </p:nvSpPr>
          <p:spPr bwMode="auto">
            <a:xfrm rot="10800000">
              <a:off x="4134736" y="4020951"/>
              <a:ext cx="277436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42" name="Rechteck 141"/>
            <p:cNvSpPr/>
            <p:nvPr/>
          </p:nvSpPr>
          <p:spPr bwMode="auto">
            <a:xfrm>
              <a:off x="4301067" y="4025900"/>
              <a:ext cx="215900" cy="236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042988"/>
              <a:r>
                <a:rPr lang="en-US" sz="1800" dirty="0" smtClean="0"/>
                <a:t>00</a:t>
              </a:r>
              <a:endParaRPr lang="en-US" sz="1800" dirty="0"/>
            </a:p>
          </p:txBody>
        </p:sp>
      </p:grpSp>
      <p:sp>
        <p:nvSpPr>
          <p:cNvPr id="143" name="Rechteck 142"/>
          <p:cNvSpPr/>
          <p:nvPr/>
        </p:nvSpPr>
        <p:spPr>
          <a:xfrm>
            <a:off x="782451" y="3717277"/>
            <a:ext cx="498128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altLang="de-DE" sz="2000" b="0" dirty="0" err="1" smtClean="0">
                <a:solidFill>
                  <a:schemeClr val="tx1"/>
                </a:solidFill>
              </a:rPr>
              <a:t>clk</a:t>
            </a:r>
            <a:endParaRPr lang="en-US" sz="2000" dirty="0"/>
          </a:p>
        </p:txBody>
      </p:sp>
      <p:sp>
        <p:nvSpPr>
          <p:cNvPr id="144" name="Rechteck 143"/>
          <p:cNvSpPr/>
          <p:nvPr/>
        </p:nvSpPr>
        <p:spPr>
          <a:xfrm>
            <a:off x="749684" y="4352059"/>
            <a:ext cx="812217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de-CH" altLang="de-DE" sz="2000" b="0" dirty="0" smtClean="0">
                <a:solidFill>
                  <a:schemeClr val="tx1"/>
                </a:solidFill>
              </a:rPr>
              <a:t>e1_in</a:t>
            </a:r>
            <a:r>
              <a:rPr lang="en-US" altLang="de-DE" sz="2000" b="0" dirty="0"/>
              <a:t/>
            </a:r>
            <a:br>
              <a:rPr lang="en-US" altLang="de-DE" sz="2000" b="0" dirty="0"/>
            </a:br>
            <a:r>
              <a:rPr lang="en-US" altLang="de-DE" sz="2000" b="0" dirty="0" smtClean="0"/>
              <a:t>e0_in</a:t>
            </a:r>
            <a:endParaRPr lang="de-CH" altLang="de-DE" sz="2000" b="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748155" y="5072121"/>
            <a:ext cx="8264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de-CH" altLang="de-DE" sz="2000" b="0" dirty="0" err="1">
                <a:solidFill>
                  <a:schemeClr val="tx1"/>
                </a:solidFill>
              </a:rPr>
              <a:t>q</a:t>
            </a:r>
            <a:r>
              <a:rPr lang="de-CH" altLang="de-DE" sz="2000" b="0" dirty="0" err="1" smtClean="0">
                <a:solidFill>
                  <a:schemeClr val="tx1"/>
                </a:solidFill>
              </a:rPr>
              <a:t>_out</a:t>
            </a:r>
            <a:endParaRPr lang="de-CH" altLang="de-DE" sz="2000" b="0" dirty="0" smtClean="0">
              <a:solidFill>
                <a:schemeClr val="tx1"/>
              </a:solidFill>
            </a:endParaRPr>
          </a:p>
        </p:txBody>
      </p:sp>
      <p:cxnSp>
        <p:nvCxnSpPr>
          <p:cNvPr id="147" name="Gewinkelte Verbindung 146"/>
          <p:cNvCxnSpPr/>
          <p:nvPr/>
        </p:nvCxnSpPr>
        <p:spPr bwMode="auto">
          <a:xfrm flipV="1">
            <a:off x="5026323" y="5075766"/>
            <a:ext cx="783167" cy="275167"/>
          </a:xfrm>
          <a:prstGeom prst="bentConnector3">
            <a:avLst>
              <a:gd name="adj1" fmla="val 3162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Gewinkelte Verbindung 147"/>
          <p:cNvCxnSpPr/>
          <p:nvPr/>
        </p:nvCxnSpPr>
        <p:spPr bwMode="auto">
          <a:xfrm>
            <a:off x="5660310" y="5075766"/>
            <a:ext cx="1007533" cy="270934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Text Box 3"/>
          <p:cNvSpPr txBox="1">
            <a:spLocks noChangeArrowheads="1"/>
          </p:cNvSpPr>
          <p:nvPr/>
        </p:nvSpPr>
        <p:spPr bwMode="auto">
          <a:xfrm>
            <a:off x="775923" y="5819959"/>
            <a:ext cx="9447212" cy="813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b="0" dirty="0" smtClean="0">
                <a:solidFill>
                  <a:schemeClr val="tx1"/>
                </a:solidFill>
              </a:rPr>
              <a:t> Draw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the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  RTL  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diagram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of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the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FSM?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b="0" dirty="0">
                <a:solidFill>
                  <a:schemeClr val="tx1"/>
                </a:solidFill>
              </a:rPr>
              <a:t> Draw </a:t>
            </a:r>
            <a:r>
              <a:rPr lang="de-CH" altLang="de-DE" sz="2300" b="0" dirty="0" err="1">
                <a:solidFill>
                  <a:schemeClr val="tx1"/>
                </a:solidFill>
              </a:rPr>
              <a:t>the</a:t>
            </a:r>
            <a:r>
              <a:rPr lang="de-CH" altLang="de-DE" sz="2300" b="0" dirty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bubble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diagram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>
                <a:solidFill>
                  <a:schemeClr val="tx1"/>
                </a:solidFill>
              </a:rPr>
              <a:t>of </a:t>
            </a:r>
            <a:r>
              <a:rPr lang="de-CH" altLang="de-DE" sz="2300" b="0" dirty="0" err="1">
                <a:solidFill>
                  <a:schemeClr val="tx1"/>
                </a:solidFill>
              </a:rPr>
              <a:t>the</a:t>
            </a:r>
            <a:r>
              <a:rPr lang="de-CH" altLang="de-DE" sz="2300" b="0" dirty="0">
                <a:solidFill>
                  <a:schemeClr val="tx1"/>
                </a:solidFill>
              </a:rPr>
              <a:t> FSM? </a:t>
            </a:r>
            <a:endParaRPr lang="de-CH" altLang="de-DE" sz="2300" b="0" dirty="0" smtClean="0">
              <a:solidFill>
                <a:schemeClr val="tx1"/>
              </a:solidFill>
            </a:endParaRPr>
          </a:p>
        </p:txBody>
      </p:sp>
      <p:grpSp>
        <p:nvGrpSpPr>
          <p:cNvPr id="70" name="Gruppierung 69"/>
          <p:cNvGrpSpPr/>
          <p:nvPr/>
        </p:nvGrpSpPr>
        <p:grpSpPr>
          <a:xfrm>
            <a:off x="1781684" y="4344219"/>
            <a:ext cx="1029148" cy="361526"/>
            <a:chOff x="4134736" y="4020292"/>
            <a:chExt cx="530398" cy="244886"/>
          </a:xfrm>
        </p:grpSpPr>
        <p:sp>
          <p:nvSpPr>
            <p:cNvPr id="71" name="Richtungspfeil 70"/>
            <p:cNvSpPr/>
            <p:nvPr/>
          </p:nvSpPr>
          <p:spPr bwMode="auto">
            <a:xfrm>
              <a:off x="4381500" y="4020292"/>
              <a:ext cx="283634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ichtungspfeil 71"/>
            <p:cNvSpPr/>
            <p:nvPr/>
          </p:nvSpPr>
          <p:spPr bwMode="auto">
            <a:xfrm rot="10800000">
              <a:off x="4134736" y="4020951"/>
              <a:ext cx="277436" cy="244227"/>
            </a:xfrm>
            <a:prstGeom prst="homePlat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hteck 72"/>
            <p:cNvSpPr/>
            <p:nvPr/>
          </p:nvSpPr>
          <p:spPr bwMode="auto">
            <a:xfrm>
              <a:off x="4301067" y="4025912"/>
              <a:ext cx="215900" cy="236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042988"/>
              <a:r>
                <a:rPr lang="en-US" sz="1800" dirty="0" smtClean="0"/>
                <a:t>11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169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hteck 92"/>
          <p:cNvSpPr/>
          <p:nvPr/>
        </p:nvSpPr>
        <p:spPr bwMode="auto">
          <a:xfrm>
            <a:off x="7031901" y="2091516"/>
            <a:ext cx="1666608" cy="3907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2" name="Rechteck 91"/>
          <p:cNvSpPr/>
          <p:nvPr/>
        </p:nvSpPr>
        <p:spPr bwMode="auto">
          <a:xfrm>
            <a:off x="5275761" y="2089804"/>
            <a:ext cx="1666608" cy="3907101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1" name="Rechteck 90"/>
          <p:cNvSpPr/>
          <p:nvPr/>
        </p:nvSpPr>
        <p:spPr bwMode="auto">
          <a:xfrm>
            <a:off x="3024505" y="2088092"/>
            <a:ext cx="2174199" cy="3907101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Line 75"/>
          <p:cNvSpPr>
            <a:spLocks noChangeShapeType="1"/>
          </p:cNvSpPr>
          <p:nvPr/>
        </p:nvSpPr>
        <p:spPr bwMode="auto">
          <a:xfrm>
            <a:off x="4326871" y="3099849"/>
            <a:ext cx="1379450" cy="1868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 flipH="1">
            <a:off x="2453429" y="3101718"/>
            <a:ext cx="1309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338459" y="3538333"/>
            <a:ext cx="14557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3423391" y="2873118"/>
            <a:ext cx="339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01583" y="2827081"/>
            <a:ext cx="436562" cy="7318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de-CH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804745" y="2873118"/>
            <a:ext cx="436563" cy="7318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de-CH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6338145" y="3101717"/>
            <a:ext cx="1411476" cy="19657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465020" y="3330318"/>
            <a:ext cx="14605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3423391" y="2507864"/>
            <a:ext cx="3109970" cy="12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6531820" y="2507993"/>
            <a:ext cx="0" cy="593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5465020" y="3330318"/>
            <a:ext cx="0" cy="155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442795" y="2265226"/>
            <a:ext cx="1355725" cy="28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de-CH" sz="1200" b="0" dirty="0" err="1" smtClean="0">
                <a:solidFill>
                  <a:srgbClr val="0A64A6"/>
                </a:solidFill>
              </a:rPr>
              <a:t>state</a:t>
            </a:r>
            <a:r>
              <a:rPr lang="de-CH" sz="1200" b="0" dirty="0" smtClean="0">
                <a:solidFill>
                  <a:srgbClr val="0A64A6"/>
                </a:solidFill>
              </a:rPr>
              <a:t> </a:t>
            </a:r>
            <a:endParaRPr lang="de-CH" sz="1200" b="0" dirty="0">
              <a:solidFill>
                <a:srgbClr val="0A64A6"/>
              </a:solidFill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 flipV="1">
            <a:off x="2303358" y="4865040"/>
            <a:ext cx="3153664" cy="2152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2131166" y="4440680"/>
            <a:ext cx="46037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sz="1600" b="0" dirty="0" err="1"/>
              <a:t>clk</a:t>
            </a:r>
            <a:endParaRPr lang="de-CH" sz="1600" b="0" dirty="0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474191" y="2614356"/>
            <a:ext cx="1063625" cy="1187450"/>
          </a:xfrm>
          <a:custGeom>
            <a:avLst/>
            <a:gdLst>
              <a:gd name="T0" fmla="*/ 2147483647 w 466"/>
              <a:gd name="T1" fmla="*/ 2147483647 h 464"/>
              <a:gd name="T2" fmla="*/ 2147483647 w 466"/>
              <a:gd name="T3" fmla="*/ 2147483647 h 464"/>
              <a:gd name="T4" fmla="*/ 2147483647 w 466"/>
              <a:gd name="T5" fmla="*/ 2147483647 h 464"/>
              <a:gd name="T6" fmla="*/ 2147483647 w 466"/>
              <a:gd name="T7" fmla="*/ 2147483647 h 464"/>
              <a:gd name="T8" fmla="*/ 2147483647 w 466"/>
              <a:gd name="T9" fmla="*/ 2147483647 h 464"/>
              <a:gd name="T10" fmla="*/ 2147483647 w 466"/>
              <a:gd name="T11" fmla="*/ 2147483647 h 464"/>
              <a:gd name="T12" fmla="*/ 2147483647 w 466"/>
              <a:gd name="T13" fmla="*/ 2147483647 h 464"/>
              <a:gd name="T14" fmla="*/ 2147483647 w 466"/>
              <a:gd name="T15" fmla="*/ 2147483647 h 464"/>
              <a:gd name="T16" fmla="*/ 2147483647 w 466"/>
              <a:gd name="T17" fmla="*/ 2147483647 h 464"/>
              <a:gd name="T18" fmla="*/ 2147483647 w 466"/>
              <a:gd name="T19" fmla="*/ 2147483647 h 464"/>
              <a:gd name="T20" fmla="*/ 2147483647 w 466"/>
              <a:gd name="T21" fmla="*/ 2147483647 h 464"/>
              <a:gd name="T22" fmla="*/ 2147483647 w 466"/>
              <a:gd name="T23" fmla="*/ 2147483647 h 464"/>
              <a:gd name="T24" fmla="*/ 2147483647 w 466"/>
              <a:gd name="T25" fmla="*/ 2147483647 h 464"/>
              <a:gd name="T26" fmla="*/ 2147483647 w 466"/>
              <a:gd name="T27" fmla="*/ 2147483647 h 464"/>
              <a:gd name="T28" fmla="*/ 2147483647 w 466"/>
              <a:gd name="T29" fmla="*/ 2147483647 h 464"/>
              <a:gd name="T30" fmla="*/ 2147483647 w 466"/>
              <a:gd name="T31" fmla="*/ 0 h 464"/>
              <a:gd name="T32" fmla="*/ 2147483647 w 466"/>
              <a:gd name="T33" fmla="*/ 2147483647 h 464"/>
              <a:gd name="T34" fmla="*/ 2147483647 w 466"/>
              <a:gd name="T35" fmla="*/ 2147483647 h 46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6" h="464">
                <a:moveTo>
                  <a:pt x="225" y="40"/>
                </a:moveTo>
                <a:cubicBezTo>
                  <a:pt x="238" y="79"/>
                  <a:pt x="272" y="90"/>
                  <a:pt x="305" y="112"/>
                </a:cubicBezTo>
                <a:cubicBezTo>
                  <a:pt x="313" y="117"/>
                  <a:pt x="321" y="123"/>
                  <a:pt x="329" y="128"/>
                </a:cubicBezTo>
                <a:cubicBezTo>
                  <a:pt x="337" y="133"/>
                  <a:pt x="353" y="144"/>
                  <a:pt x="353" y="144"/>
                </a:cubicBezTo>
                <a:cubicBezTo>
                  <a:pt x="358" y="152"/>
                  <a:pt x="362" y="161"/>
                  <a:pt x="369" y="168"/>
                </a:cubicBezTo>
                <a:cubicBezTo>
                  <a:pt x="376" y="175"/>
                  <a:pt x="387" y="176"/>
                  <a:pt x="393" y="184"/>
                </a:cubicBezTo>
                <a:cubicBezTo>
                  <a:pt x="406" y="201"/>
                  <a:pt x="427" y="263"/>
                  <a:pt x="433" y="280"/>
                </a:cubicBezTo>
                <a:cubicBezTo>
                  <a:pt x="439" y="298"/>
                  <a:pt x="465" y="328"/>
                  <a:pt x="465" y="328"/>
                </a:cubicBezTo>
                <a:cubicBezTo>
                  <a:pt x="452" y="379"/>
                  <a:pt x="466" y="354"/>
                  <a:pt x="409" y="392"/>
                </a:cubicBezTo>
                <a:cubicBezTo>
                  <a:pt x="395" y="401"/>
                  <a:pt x="361" y="408"/>
                  <a:pt x="361" y="408"/>
                </a:cubicBezTo>
                <a:cubicBezTo>
                  <a:pt x="324" y="463"/>
                  <a:pt x="347" y="450"/>
                  <a:pt x="305" y="464"/>
                </a:cubicBezTo>
                <a:cubicBezTo>
                  <a:pt x="225" y="455"/>
                  <a:pt x="141" y="454"/>
                  <a:pt x="73" y="408"/>
                </a:cubicBezTo>
                <a:cubicBezTo>
                  <a:pt x="49" y="336"/>
                  <a:pt x="44" y="248"/>
                  <a:pt x="1" y="184"/>
                </a:cubicBezTo>
                <a:cubicBezTo>
                  <a:pt x="4" y="157"/>
                  <a:pt x="0" y="129"/>
                  <a:pt x="9" y="104"/>
                </a:cubicBezTo>
                <a:cubicBezTo>
                  <a:pt x="12" y="96"/>
                  <a:pt x="26" y="101"/>
                  <a:pt x="33" y="96"/>
                </a:cubicBezTo>
                <a:cubicBezTo>
                  <a:pt x="74" y="64"/>
                  <a:pt x="35" y="18"/>
                  <a:pt x="89" y="0"/>
                </a:cubicBezTo>
                <a:cubicBezTo>
                  <a:pt x="102" y="1"/>
                  <a:pt x="162" y="3"/>
                  <a:pt x="185" y="16"/>
                </a:cubicBezTo>
                <a:cubicBezTo>
                  <a:pt x="223" y="37"/>
                  <a:pt x="249" y="64"/>
                  <a:pt x="225" y="40"/>
                </a:cubicBezTo>
                <a:close/>
              </a:path>
            </a:pathLst>
          </a:custGeom>
          <a:solidFill>
            <a:srgbClr val="CCFFFF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614233" y="2231768"/>
            <a:ext cx="484187" cy="2149475"/>
          </a:xfrm>
          <a:custGeom>
            <a:avLst/>
            <a:gdLst>
              <a:gd name="T0" fmla="*/ 2147483647 w 466"/>
              <a:gd name="T1" fmla="*/ 2147483647 h 464"/>
              <a:gd name="T2" fmla="*/ 2147483647 w 466"/>
              <a:gd name="T3" fmla="*/ 2147483647 h 464"/>
              <a:gd name="T4" fmla="*/ 2147483647 w 466"/>
              <a:gd name="T5" fmla="*/ 2147483647 h 464"/>
              <a:gd name="T6" fmla="*/ 2147483647 w 466"/>
              <a:gd name="T7" fmla="*/ 2147483647 h 464"/>
              <a:gd name="T8" fmla="*/ 2147483647 w 466"/>
              <a:gd name="T9" fmla="*/ 2147483647 h 464"/>
              <a:gd name="T10" fmla="*/ 2147483647 w 466"/>
              <a:gd name="T11" fmla="*/ 2147483647 h 464"/>
              <a:gd name="T12" fmla="*/ 2147483647 w 466"/>
              <a:gd name="T13" fmla="*/ 2147483647 h 464"/>
              <a:gd name="T14" fmla="*/ 2147483647 w 466"/>
              <a:gd name="T15" fmla="*/ 2147483647 h 464"/>
              <a:gd name="T16" fmla="*/ 2147483647 w 466"/>
              <a:gd name="T17" fmla="*/ 2147483647 h 464"/>
              <a:gd name="T18" fmla="*/ 2147483647 w 466"/>
              <a:gd name="T19" fmla="*/ 2147483647 h 464"/>
              <a:gd name="T20" fmla="*/ 2147483647 w 466"/>
              <a:gd name="T21" fmla="*/ 2147483647 h 464"/>
              <a:gd name="T22" fmla="*/ 2147483647 w 466"/>
              <a:gd name="T23" fmla="*/ 2147483647 h 464"/>
              <a:gd name="T24" fmla="*/ 2147483647 w 466"/>
              <a:gd name="T25" fmla="*/ 2147483647 h 464"/>
              <a:gd name="T26" fmla="*/ 2147483647 w 466"/>
              <a:gd name="T27" fmla="*/ 2147483647 h 464"/>
              <a:gd name="T28" fmla="*/ 2147483647 w 466"/>
              <a:gd name="T29" fmla="*/ 2147483647 h 464"/>
              <a:gd name="T30" fmla="*/ 2147483647 w 466"/>
              <a:gd name="T31" fmla="*/ 0 h 464"/>
              <a:gd name="T32" fmla="*/ 2147483647 w 466"/>
              <a:gd name="T33" fmla="*/ 2147483647 h 464"/>
              <a:gd name="T34" fmla="*/ 2147483647 w 466"/>
              <a:gd name="T35" fmla="*/ 2147483647 h 46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6" h="464">
                <a:moveTo>
                  <a:pt x="225" y="40"/>
                </a:moveTo>
                <a:cubicBezTo>
                  <a:pt x="238" y="79"/>
                  <a:pt x="272" y="90"/>
                  <a:pt x="305" y="112"/>
                </a:cubicBezTo>
                <a:cubicBezTo>
                  <a:pt x="313" y="117"/>
                  <a:pt x="321" y="123"/>
                  <a:pt x="329" y="128"/>
                </a:cubicBezTo>
                <a:cubicBezTo>
                  <a:pt x="337" y="133"/>
                  <a:pt x="353" y="144"/>
                  <a:pt x="353" y="144"/>
                </a:cubicBezTo>
                <a:cubicBezTo>
                  <a:pt x="358" y="152"/>
                  <a:pt x="362" y="161"/>
                  <a:pt x="369" y="168"/>
                </a:cubicBezTo>
                <a:cubicBezTo>
                  <a:pt x="376" y="175"/>
                  <a:pt x="387" y="176"/>
                  <a:pt x="393" y="184"/>
                </a:cubicBezTo>
                <a:cubicBezTo>
                  <a:pt x="406" y="201"/>
                  <a:pt x="427" y="263"/>
                  <a:pt x="433" y="280"/>
                </a:cubicBezTo>
                <a:cubicBezTo>
                  <a:pt x="439" y="298"/>
                  <a:pt x="465" y="328"/>
                  <a:pt x="465" y="328"/>
                </a:cubicBezTo>
                <a:cubicBezTo>
                  <a:pt x="452" y="379"/>
                  <a:pt x="466" y="354"/>
                  <a:pt x="409" y="392"/>
                </a:cubicBezTo>
                <a:cubicBezTo>
                  <a:pt x="395" y="401"/>
                  <a:pt x="361" y="408"/>
                  <a:pt x="361" y="408"/>
                </a:cubicBezTo>
                <a:cubicBezTo>
                  <a:pt x="324" y="463"/>
                  <a:pt x="347" y="450"/>
                  <a:pt x="305" y="464"/>
                </a:cubicBezTo>
                <a:cubicBezTo>
                  <a:pt x="225" y="455"/>
                  <a:pt x="141" y="454"/>
                  <a:pt x="73" y="408"/>
                </a:cubicBezTo>
                <a:cubicBezTo>
                  <a:pt x="49" y="336"/>
                  <a:pt x="44" y="248"/>
                  <a:pt x="1" y="184"/>
                </a:cubicBezTo>
                <a:cubicBezTo>
                  <a:pt x="4" y="157"/>
                  <a:pt x="0" y="129"/>
                  <a:pt x="9" y="104"/>
                </a:cubicBezTo>
                <a:cubicBezTo>
                  <a:pt x="12" y="96"/>
                  <a:pt x="26" y="101"/>
                  <a:pt x="33" y="96"/>
                </a:cubicBezTo>
                <a:cubicBezTo>
                  <a:pt x="74" y="64"/>
                  <a:pt x="35" y="18"/>
                  <a:pt x="89" y="0"/>
                </a:cubicBezTo>
                <a:cubicBezTo>
                  <a:pt x="102" y="1"/>
                  <a:pt x="162" y="3"/>
                  <a:pt x="185" y="16"/>
                </a:cubicBezTo>
                <a:cubicBezTo>
                  <a:pt x="223" y="37"/>
                  <a:pt x="249" y="64"/>
                  <a:pt x="225" y="40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8030292" y="3173943"/>
            <a:ext cx="11160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357433" y="2677856"/>
            <a:ext cx="712690" cy="48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altLang="de-DE" sz="1600" b="0" dirty="0"/>
              <a:t>e1_in</a:t>
            </a:r>
            <a:endParaRPr lang="de-CH" sz="1600" b="0" dirty="0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2304692" y="3055250"/>
            <a:ext cx="712690" cy="48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altLang="de-DE" sz="1600" b="0" dirty="0" smtClean="0"/>
              <a:t>e0_in</a:t>
            </a:r>
            <a:endParaRPr lang="de-CH" sz="1600" b="0" dirty="0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2889991" y="3330318"/>
            <a:ext cx="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66" name="Text Box 65"/>
          <p:cNvSpPr txBox="1">
            <a:spLocks noChangeArrowheads="1"/>
          </p:cNvSpPr>
          <p:nvPr/>
        </p:nvSpPr>
        <p:spPr bwMode="auto">
          <a:xfrm>
            <a:off x="3558329" y="2931856"/>
            <a:ext cx="906462" cy="59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</a:pPr>
            <a:r>
              <a:rPr lang="de-CH" sz="1600" b="0" dirty="0" smtClean="0"/>
              <a:t>Drive-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 err="1" smtClean="0"/>
              <a:t>logic</a:t>
            </a:r>
            <a:endParaRPr lang="de-CH" sz="1600" b="0" dirty="0"/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5706320" y="2963606"/>
            <a:ext cx="436563" cy="7318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de-CH"/>
          </a:p>
        </p:txBody>
      </p:sp>
      <p:sp>
        <p:nvSpPr>
          <p:cNvPr id="70" name="Text Box 69"/>
          <p:cNvSpPr txBox="1">
            <a:spLocks noChangeArrowheads="1"/>
          </p:cNvSpPr>
          <p:nvPr/>
        </p:nvSpPr>
        <p:spPr bwMode="auto">
          <a:xfrm>
            <a:off x="5874595" y="2817556"/>
            <a:ext cx="2444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CH" sz="1600" b="0"/>
              <a:t>Q</a:t>
            </a:r>
          </a:p>
        </p:txBody>
      </p:sp>
      <p:sp>
        <p:nvSpPr>
          <p:cNvPr id="71" name="Text Box 70"/>
          <p:cNvSpPr txBox="1">
            <a:spLocks noChangeArrowheads="1"/>
          </p:cNvSpPr>
          <p:nvPr/>
        </p:nvSpPr>
        <p:spPr bwMode="auto">
          <a:xfrm>
            <a:off x="5696795" y="2817556"/>
            <a:ext cx="242888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CH" sz="1600" b="0"/>
              <a:t>D</a:t>
            </a:r>
          </a:p>
        </p:txBody>
      </p:sp>
      <p:sp>
        <p:nvSpPr>
          <p:cNvPr id="72" name="Text Box 71"/>
          <p:cNvSpPr txBox="1">
            <a:spLocks noChangeArrowheads="1"/>
          </p:cNvSpPr>
          <p:nvPr/>
        </p:nvSpPr>
        <p:spPr bwMode="auto">
          <a:xfrm>
            <a:off x="5804745" y="3389056"/>
            <a:ext cx="4349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</a:pPr>
            <a:r>
              <a:rPr lang="de-CH" sz="1400" b="0"/>
              <a:t>!Q</a:t>
            </a:r>
          </a:p>
        </p:txBody>
      </p:sp>
      <p:sp>
        <p:nvSpPr>
          <p:cNvPr id="73" name="Line 72"/>
          <p:cNvSpPr>
            <a:spLocks noChangeShapeType="1"/>
          </p:cNvSpPr>
          <p:nvPr/>
        </p:nvSpPr>
        <p:spPr bwMode="auto">
          <a:xfrm>
            <a:off x="5706320" y="3238243"/>
            <a:ext cx="147638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 flipH="1">
            <a:off x="5706320" y="3330318"/>
            <a:ext cx="147638" cy="90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5" name="Line 74"/>
          <p:cNvSpPr>
            <a:spLocks noChangeShapeType="1"/>
          </p:cNvSpPr>
          <p:nvPr/>
        </p:nvSpPr>
        <p:spPr bwMode="auto">
          <a:xfrm>
            <a:off x="5561858" y="3330318"/>
            <a:ext cx="144462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7" name="Line 76"/>
          <p:cNvSpPr>
            <a:spLocks noChangeShapeType="1"/>
          </p:cNvSpPr>
          <p:nvPr/>
        </p:nvSpPr>
        <p:spPr bwMode="auto">
          <a:xfrm>
            <a:off x="3423391" y="2507993"/>
            <a:ext cx="0" cy="365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 flipV="1">
            <a:off x="3617066" y="2415918"/>
            <a:ext cx="193675" cy="136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9" name="Text Box 78"/>
          <p:cNvSpPr txBox="1">
            <a:spLocks noChangeArrowheads="1"/>
          </p:cNvSpPr>
          <p:nvPr/>
        </p:nvSpPr>
        <p:spPr bwMode="auto">
          <a:xfrm>
            <a:off x="3539639" y="1961893"/>
            <a:ext cx="353291" cy="498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sz="2000" b="0" dirty="0"/>
              <a:t>2</a:t>
            </a:r>
          </a:p>
        </p:txBody>
      </p:sp>
      <p:sp>
        <p:nvSpPr>
          <p:cNvPr id="80" name="Text Box 79"/>
          <p:cNvSpPr txBox="1">
            <a:spLocks noChangeArrowheads="1"/>
          </p:cNvSpPr>
          <p:nvPr/>
        </p:nvSpPr>
        <p:spPr bwMode="auto">
          <a:xfrm>
            <a:off x="4543823" y="2858966"/>
            <a:ext cx="540757" cy="47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CH" sz="1200" b="0" dirty="0" err="1" smtClean="0">
                <a:solidFill>
                  <a:srgbClr val="0A64A6"/>
                </a:solidFill>
              </a:rPr>
              <a:t>next</a:t>
            </a:r>
            <a:r>
              <a:rPr lang="de-CH" sz="1200" b="0" dirty="0">
                <a:solidFill>
                  <a:srgbClr val="0A64A6"/>
                </a:solidFill>
              </a:rPr>
              <a:t/>
            </a:r>
            <a:br>
              <a:rPr lang="de-CH" sz="1200" b="0" dirty="0">
                <a:solidFill>
                  <a:srgbClr val="0A64A6"/>
                </a:solidFill>
              </a:rPr>
            </a:br>
            <a:r>
              <a:rPr lang="de-CH" sz="1200" b="0" dirty="0" err="1" smtClean="0">
                <a:solidFill>
                  <a:srgbClr val="0A64A6"/>
                </a:solidFill>
              </a:rPr>
              <a:t>state</a:t>
            </a:r>
            <a:endParaRPr lang="de-CH" sz="1200" b="0" dirty="0">
              <a:solidFill>
                <a:srgbClr val="0A64A6"/>
              </a:solidFill>
            </a:endParaRPr>
          </a:p>
        </p:txBody>
      </p:sp>
      <p:sp>
        <p:nvSpPr>
          <p:cNvPr id="85" name="Line 84"/>
          <p:cNvSpPr>
            <a:spLocks noChangeShapeType="1"/>
          </p:cNvSpPr>
          <p:nvPr/>
        </p:nvSpPr>
        <p:spPr bwMode="auto">
          <a:xfrm flipV="1">
            <a:off x="2335650" y="4111604"/>
            <a:ext cx="3616489" cy="1076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86" name="Text Box 85"/>
          <p:cNvSpPr txBox="1">
            <a:spLocks noChangeArrowheads="1"/>
          </p:cNvSpPr>
          <p:nvPr/>
        </p:nvSpPr>
        <p:spPr bwMode="auto">
          <a:xfrm>
            <a:off x="2272454" y="3681156"/>
            <a:ext cx="6667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sz="1600" b="0"/>
              <a:t>reset</a:t>
            </a:r>
          </a:p>
        </p:txBody>
      </p:sp>
      <p:sp>
        <p:nvSpPr>
          <p:cNvPr id="87" name="Line 86"/>
          <p:cNvSpPr>
            <a:spLocks noChangeShapeType="1"/>
          </p:cNvSpPr>
          <p:nvPr/>
        </p:nvSpPr>
        <p:spPr bwMode="auto">
          <a:xfrm>
            <a:off x="5950795" y="3695443"/>
            <a:ext cx="0" cy="411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88" name="Rectangle 2"/>
          <p:cNvSpPr>
            <a:spLocks noGrp="1" noChangeArrowheads="1"/>
          </p:cNvSpPr>
          <p:nvPr>
            <p:ph type="title"/>
          </p:nvPr>
        </p:nvSpPr>
        <p:spPr>
          <a:xfrm>
            <a:off x="515407" y="628650"/>
            <a:ext cx="8437524" cy="709613"/>
          </a:xfrm>
        </p:spPr>
        <p:txBody>
          <a:bodyPr/>
          <a:lstStyle/>
          <a:p>
            <a:pPr eaLnBrk="1" hangingPunct="1"/>
            <a:r>
              <a:rPr lang="de-CH" altLang="de-DE" sz="3200" dirty="0" err="1">
                <a:solidFill>
                  <a:srgbClr val="0064BA"/>
                </a:solidFill>
              </a:rPr>
              <a:t>Example</a:t>
            </a:r>
            <a:r>
              <a:rPr lang="de-CH" altLang="de-DE" sz="3200" dirty="0">
                <a:solidFill>
                  <a:srgbClr val="0064BA"/>
                </a:solidFill>
              </a:rPr>
              <a:t>: </a:t>
            </a:r>
            <a:r>
              <a:rPr lang="de-CH" altLang="de-DE" sz="3200" dirty="0" err="1">
                <a:solidFill>
                  <a:srgbClr val="0064BA"/>
                </a:solidFill>
              </a:rPr>
              <a:t>Sequence</a:t>
            </a:r>
            <a:r>
              <a:rPr lang="de-CH" altLang="de-DE" sz="3200" dirty="0">
                <a:solidFill>
                  <a:srgbClr val="0064BA"/>
                </a:solidFill>
              </a:rPr>
              <a:t>/Pattern Recognition</a:t>
            </a:r>
            <a:endParaRPr lang="de-CH" altLang="de-DE" sz="3200" dirty="0" smtClean="0">
              <a:solidFill>
                <a:srgbClr val="0064BA"/>
              </a:solidFill>
            </a:endParaRPr>
          </a:p>
        </p:txBody>
      </p:sp>
      <p:sp>
        <p:nvSpPr>
          <p:cNvPr id="89" name="Text Box 3"/>
          <p:cNvSpPr txBox="1">
            <a:spLocks noChangeArrowheads="1"/>
          </p:cNvSpPr>
          <p:nvPr/>
        </p:nvSpPr>
        <p:spPr bwMode="auto">
          <a:xfrm>
            <a:off x="633144" y="1563809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dirty="0" smtClean="0">
                <a:solidFill>
                  <a:schemeClr val="tx1"/>
                </a:solidFill>
              </a:rPr>
              <a:t> Moore FSM</a:t>
            </a:r>
            <a:endParaRPr lang="de-CH" altLang="de-DE" sz="2300" dirty="0">
              <a:solidFill>
                <a:schemeClr val="tx1"/>
              </a:solidFill>
            </a:endParaRPr>
          </a:p>
        </p:txBody>
      </p:sp>
      <p:sp>
        <p:nvSpPr>
          <p:cNvPr id="90" name="Text Box 16"/>
          <p:cNvSpPr txBox="1">
            <a:spLocks noChangeArrowheads="1"/>
          </p:cNvSpPr>
          <p:nvPr/>
        </p:nvSpPr>
        <p:spPr bwMode="auto">
          <a:xfrm>
            <a:off x="9130625" y="2796150"/>
            <a:ext cx="724111" cy="48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sz="1600" b="0" dirty="0" err="1"/>
              <a:t>q</a:t>
            </a:r>
            <a:r>
              <a:rPr lang="de-CH" sz="1600" b="0" dirty="0" err="1" smtClean="0"/>
              <a:t>_out</a:t>
            </a:r>
            <a:endParaRPr lang="de-CH" sz="1600" b="0" dirty="0"/>
          </a:p>
        </p:txBody>
      </p:sp>
      <p:sp>
        <p:nvSpPr>
          <p:cNvPr id="94" name="Rechteck 93"/>
          <p:cNvSpPr/>
          <p:nvPr/>
        </p:nvSpPr>
        <p:spPr>
          <a:xfrm>
            <a:off x="3102484" y="5388840"/>
            <a:ext cx="1468672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altLang="de-DE" sz="2000" b="0" dirty="0" smtClean="0">
                <a:solidFill>
                  <a:schemeClr val="tx1"/>
                </a:solidFill>
              </a:rPr>
              <a:t>Drive </a:t>
            </a:r>
            <a:r>
              <a:rPr lang="de-CH" altLang="de-DE" sz="2000" b="0" dirty="0" err="1" smtClean="0">
                <a:solidFill>
                  <a:schemeClr val="tx1"/>
                </a:solidFill>
              </a:rPr>
              <a:t>Logic</a:t>
            </a:r>
            <a:endParaRPr lang="en-US" sz="2000" dirty="0"/>
          </a:p>
        </p:txBody>
      </p:sp>
      <p:sp>
        <p:nvSpPr>
          <p:cNvPr id="95" name="Rechteck 94"/>
          <p:cNvSpPr/>
          <p:nvPr/>
        </p:nvSpPr>
        <p:spPr>
          <a:xfrm>
            <a:off x="5321450" y="5056890"/>
            <a:ext cx="1125629" cy="913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altLang="de-DE" sz="2000" b="0" dirty="0" err="1" smtClean="0">
                <a:solidFill>
                  <a:schemeClr val="tx1"/>
                </a:solidFill>
              </a:rPr>
              <a:t>clocked</a:t>
            </a:r>
            <a:r>
              <a:rPr lang="de-CH" altLang="de-DE" sz="2000" b="0" dirty="0" smtClean="0">
                <a:solidFill>
                  <a:schemeClr val="tx1"/>
                </a:solidFill>
              </a:rPr>
              <a:t> </a:t>
            </a:r>
            <a:r>
              <a:rPr lang="en-US" altLang="de-DE" sz="2000" b="0" dirty="0" smtClean="0"/>
              <a:t/>
            </a:r>
            <a:br>
              <a:rPr lang="en-US" altLang="de-DE" sz="2000" b="0" dirty="0" smtClean="0"/>
            </a:br>
            <a:r>
              <a:rPr lang="en-US" altLang="de-DE" sz="2000" b="0" dirty="0" smtClean="0"/>
              <a:t>Process</a:t>
            </a:r>
            <a:endParaRPr lang="de-CH" altLang="de-DE" sz="2000" b="0" dirty="0" smtClean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7334198" y="5056888"/>
            <a:ext cx="1023037" cy="913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altLang="de-DE" sz="2000" b="0" dirty="0" smtClean="0">
                <a:solidFill>
                  <a:schemeClr val="tx1"/>
                </a:solidFill>
              </a:rPr>
              <a:t>Output </a:t>
            </a:r>
            <a:br>
              <a:rPr lang="de-CH" altLang="de-DE" sz="2000" b="0" dirty="0" smtClean="0">
                <a:solidFill>
                  <a:schemeClr val="tx1"/>
                </a:solidFill>
              </a:rPr>
            </a:br>
            <a:r>
              <a:rPr lang="de-CH" altLang="de-DE" sz="2000" b="0" dirty="0" err="1" smtClean="0">
                <a:solidFill>
                  <a:schemeClr val="tx1"/>
                </a:solidFill>
              </a:rPr>
              <a:t>Logic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432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0114" y="628650"/>
            <a:ext cx="7558087" cy="709613"/>
          </a:xfrm>
        </p:spPr>
        <p:txBody>
          <a:bodyPr/>
          <a:lstStyle/>
          <a:p>
            <a:r>
              <a:rPr lang="de-CH" altLang="de-DE" dirty="0" err="1">
                <a:solidFill>
                  <a:srgbClr val="0064BA"/>
                </a:solidFill>
              </a:rPr>
              <a:t>Example</a:t>
            </a:r>
            <a:r>
              <a:rPr lang="de-CH" altLang="de-DE" dirty="0">
                <a:solidFill>
                  <a:srgbClr val="0064BA"/>
                </a:solidFill>
              </a:rPr>
              <a:t>: </a:t>
            </a:r>
            <a:r>
              <a:rPr lang="de-CH" altLang="de-DE" dirty="0" err="1">
                <a:solidFill>
                  <a:srgbClr val="0064BA"/>
                </a:solidFill>
              </a:rPr>
              <a:t>Sequence</a:t>
            </a:r>
            <a:r>
              <a:rPr lang="de-CH" altLang="de-DE" dirty="0">
                <a:solidFill>
                  <a:srgbClr val="0064BA"/>
                </a:solidFill>
              </a:rPr>
              <a:t>/Pattern Recognition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993838" y="2957988"/>
            <a:ext cx="1069975" cy="1008062"/>
            <a:chOff x="2496" y="960"/>
            <a:chExt cx="576" cy="576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496" y="960"/>
              <a:ext cx="576" cy="5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 anchor="ctr"/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endParaRPr lang="en-GB" altLang="de-DE" sz="2100" b="0">
                <a:solidFill>
                  <a:schemeClr val="tx1"/>
                </a:solidFill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592" y="12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657" y="1008"/>
              <a:ext cx="25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1800" b="0" dirty="0" smtClean="0">
                  <a:solidFill>
                    <a:schemeClr val="tx1"/>
                  </a:solidFill>
                </a:rPr>
                <a:t>Z0</a:t>
              </a:r>
              <a:endParaRPr lang="de-CH" altLang="de-DE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633" y="1248"/>
              <a:ext cx="27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 dirty="0" smtClean="0">
                  <a:solidFill>
                    <a:schemeClr val="tx1"/>
                  </a:solidFill>
                </a:rPr>
                <a:t>00</a:t>
              </a:r>
              <a:endParaRPr lang="de-CH" altLang="de-DE" sz="21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7023377" y="2764015"/>
            <a:ext cx="1069975" cy="1008062"/>
            <a:chOff x="2496" y="960"/>
            <a:chExt cx="576" cy="576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2496" y="960"/>
              <a:ext cx="576" cy="5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 anchor="ctr"/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endParaRPr lang="en-GB" altLang="de-DE" sz="2100" b="0">
                <a:solidFill>
                  <a:schemeClr val="tx1"/>
                </a:solidFill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2592" y="12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2656" y="1008"/>
              <a:ext cx="25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1800" b="0" dirty="0" smtClean="0">
                  <a:solidFill>
                    <a:schemeClr val="tx1"/>
                  </a:solidFill>
                </a:rPr>
                <a:t>Z1</a:t>
              </a:r>
              <a:endParaRPr lang="de-CH" altLang="de-DE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2633" y="1248"/>
              <a:ext cx="27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 dirty="0" smtClean="0">
                  <a:solidFill>
                    <a:schemeClr val="tx1"/>
                  </a:solidFill>
                </a:rPr>
                <a:t>01</a:t>
              </a:r>
              <a:endParaRPr lang="de-CH" altLang="de-DE" sz="21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7522122" y="5552694"/>
            <a:ext cx="1069975" cy="1008062"/>
            <a:chOff x="2496" y="960"/>
            <a:chExt cx="576" cy="576"/>
          </a:xfrm>
        </p:grpSpPr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2496" y="960"/>
              <a:ext cx="576" cy="5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 anchor="ctr"/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endParaRPr lang="en-GB" altLang="de-DE" sz="2100" b="0">
                <a:solidFill>
                  <a:schemeClr val="tx1"/>
                </a:solidFill>
              </a:endParaRPr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2592" y="12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2655" y="1008"/>
              <a:ext cx="25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1800" b="0" dirty="0" smtClean="0">
                  <a:solidFill>
                    <a:schemeClr val="tx1"/>
                  </a:solidFill>
                </a:rPr>
                <a:t>Z2</a:t>
              </a:r>
              <a:endParaRPr lang="de-CH" altLang="de-DE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638" y="1248"/>
              <a:ext cx="264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 dirty="0" smtClean="0">
                  <a:solidFill>
                    <a:schemeClr val="tx1"/>
                  </a:solidFill>
                </a:rPr>
                <a:t>11</a:t>
              </a:r>
              <a:endParaRPr lang="de-CH" altLang="de-DE" sz="21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2575555" y="5397207"/>
            <a:ext cx="1069975" cy="1008062"/>
            <a:chOff x="2496" y="960"/>
            <a:chExt cx="576" cy="576"/>
          </a:xfrm>
        </p:grpSpPr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2496" y="960"/>
              <a:ext cx="576" cy="5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 anchor="ctr"/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endParaRPr lang="en-GB" altLang="de-DE" sz="2100" b="0">
                <a:solidFill>
                  <a:schemeClr val="tx1"/>
                </a:solidFill>
              </a:endParaRPr>
            </a:p>
          </p:txBody>
        </p:sp>
        <p:sp>
          <p:nvSpPr>
            <p:cNvPr id="22" name="Line 5"/>
            <p:cNvSpPr>
              <a:spLocks noChangeShapeType="1"/>
            </p:cNvSpPr>
            <p:nvPr/>
          </p:nvSpPr>
          <p:spPr bwMode="auto">
            <a:xfrm>
              <a:off x="2592" y="12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2655" y="1008"/>
              <a:ext cx="25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1800" b="0" dirty="0" smtClean="0">
                  <a:solidFill>
                    <a:schemeClr val="tx1"/>
                  </a:solidFill>
                </a:rPr>
                <a:t>Z3</a:t>
              </a:r>
              <a:endParaRPr lang="de-CH" altLang="de-DE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2633" y="1248"/>
              <a:ext cx="27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 dirty="0" smtClean="0">
                  <a:solidFill>
                    <a:schemeClr val="tx1"/>
                  </a:solidFill>
                </a:rPr>
                <a:t>10</a:t>
              </a:r>
              <a:endParaRPr lang="de-CH" altLang="de-DE" sz="2100" b="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Gekrümmte Verbindung 25"/>
          <p:cNvCxnSpPr>
            <a:stCxn id="6" idx="7"/>
            <a:endCxn id="11" idx="1"/>
          </p:cNvCxnSpPr>
          <p:nvPr/>
        </p:nvCxnSpPr>
        <p:spPr bwMode="auto">
          <a:xfrm rot="5400000" flipH="1" flipV="1">
            <a:off x="5446609" y="1372153"/>
            <a:ext cx="193973" cy="3272952"/>
          </a:xfrm>
          <a:prstGeom prst="curvedConnector3">
            <a:avLst>
              <a:gd name="adj1" fmla="val 293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hteck 26"/>
          <p:cNvSpPr/>
          <p:nvPr/>
        </p:nvSpPr>
        <p:spPr>
          <a:xfrm>
            <a:off x="5237460" y="2468420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01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28" name="Gekrümmte Verbindung 27"/>
          <p:cNvCxnSpPr>
            <a:stCxn id="11" idx="3"/>
            <a:endCxn id="6" idx="5"/>
          </p:cNvCxnSpPr>
          <p:nvPr/>
        </p:nvCxnSpPr>
        <p:spPr bwMode="auto">
          <a:xfrm rot="5400000">
            <a:off x="5446609" y="2084960"/>
            <a:ext cx="193973" cy="3272952"/>
          </a:xfrm>
          <a:prstGeom prst="curvedConnector3">
            <a:avLst>
              <a:gd name="adj1" fmla="val 293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hteck 28"/>
          <p:cNvSpPr/>
          <p:nvPr/>
        </p:nvSpPr>
        <p:spPr>
          <a:xfrm>
            <a:off x="5332135" y="3746532"/>
            <a:ext cx="826493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00/10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3" name="Gekrümmte Verbindung 32"/>
          <p:cNvCxnSpPr>
            <a:stCxn id="11" idx="5"/>
            <a:endCxn id="16" idx="7"/>
          </p:cNvCxnSpPr>
          <p:nvPr/>
        </p:nvCxnSpPr>
        <p:spPr bwMode="auto">
          <a:xfrm rot="16200000" flipH="1">
            <a:off x="7148095" y="4413012"/>
            <a:ext cx="2075871" cy="49874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hteck 35"/>
          <p:cNvSpPr/>
          <p:nvPr/>
        </p:nvSpPr>
        <p:spPr>
          <a:xfrm>
            <a:off x="7987446" y="3910095"/>
            <a:ext cx="450915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11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7" name="Gekrümmte Verbindung 36"/>
          <p:cNvCxnSpPr>
            <a:stCxn id="16" idx="0"/>
            <a:endCxn id="11" idx="4"/>
          </p:cNvCxnSpPr>
          <p:nvPr/>
        </p:nvCxnSpPr>
        <p:spPr bwMode="auto">
          <a:xfrm rot="16200000" flipV="1">
            <a:off x="6917430" y="4413013"/>
            <a:ext cx="1780617" cy="49874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hteck 39"/>
          <p:cNvSpPr/>
          <p:nvPr/>
        </p:nvSpPr>
        <p:spPr>
          <a:xfrm>
            <a:off x="7447156" y="4495460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01</a:t>
            </a:r>
          </a:p>
        </p:txBody>
      </p:sp>
      <p:cxnSp>
        <p:nvCxnSpPr>
          <p:cNvPr id="41" name="Gekrümmte Verbindung 40"/>
          <p:cNvCxnSpPr>
            <a:stCxn id="16" idx="1"/>
            <a:endCxn id="6" idx="4"/>
          </p:cNvCxnSpPr>
          <p:nvPr/>
        </p:nvCxnSpPr>
        <p:spPr bwMode="auto">
          <a:xfrm rot="16200000" flipV="1">
            <a:off x="4736686" y="2758191"/>
            <a:ext cx="1734271" cy="414999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hteck 43"/>
          <p:cNvSpPr/>
          <p:nvPr/>
        </p:nvSpPr>
        <p:spPr>
          <a:xfrm>
            <a:off x="6252658" y="4974989"/>
            <a:ext cx="807458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11/00</a:t>
            </a:r>
          </a:p>
        </p:txBody>
      </p:sp>
      <p:cxnSp>
        <p:nvCxnSpPr>
          <p:cNvPr id="45" name="Gekrümmte Verbindung 44"/>
          <p:cNvCxnSpPr>
            <a:stCxn id="16" idx="3"/>
            <a:endCxn id="21" idx="5"/>
          </p:cNvCxnSpPr>
          <p:nvPr/>
        </p:nvCxnSpPr>
        <p:spPr bwMode="auto">
          <a:xfrm rot="5400000" flipH="1">
            <a:off x="5506082" y="4240396"/>
            <a:ext cx="155487" cy="4189980"/>
          </a:xfrm>
          <a:prstGeom prst="curvedConnector3">
            <a:avLst>
              <a:gd name="adj1" fmla="val -2419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hteck 47"/>
          <p:cNvSpPr/>
          <p:nvPr/>
        </p:nvSpPr>
        <p:spPr>
          <a:xfrm>
            <a:off x="5173610" y="6339697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10</a:t>
            </a:r>
          </a:p>
        </p:txBody>
      </p:sp>
      <p:cxnSp>
        <p:nvCxnSpPr>
          <p:cNvPr id="49" name="Gekrümmte Verbindung 48"/>
          <p:cNvCxnSpPr>
            <a:stCxn id="21" idx="1"/>
            <a:endCxn id="6" idx="3"/>
          </p:cNvCxnSpPr>
          <p:nvPr/>
        </p:nvCxnSpPr>
        <p:spPr bwMode="auto">
          <a:xfrm rot="5400000" flipH="1" flipV="1">
            <a:off x="2078185" y="4472488"/>
            <a:ext cx="1726411" cy="4182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hteck 51"/>
          <p:cNvSpPr/>
          <p:nvPr/>
        </p:nvSpPr>
        <p:spPr>
          <a:xfrm>
            <a:off x="1949147" y="4259917"/>
            <a:ext cx="1164001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>
                <a:solidFill>
                  <a:srgbClr val="0000FF"/>
                </a:solidFill>
              </a:rPr>
              <a:t>00/11/</a:t>
            </a:r>
            <a:r>
              <a:rPr lang="de-CH" sz="2000" b="0" dirty="0" smtClean="0">
                <a:solidFill>
                  <a:srgbClr val="0000FF"/>
                </a:solidFill>
              </a:rPr>
              <a:t>10</a:t>
            </a:r>
            <a:endParaRPr lang="de-CH" sz="2000" b="0" dirty="0">
              <a:solidFill>
                <a:srgbClr val="0000FF"/>
              </a:solidFill>
            </a:endParaRPr>
          </a:p>
        </p:txBody>
      </p:sp>
      <p:cxnSp>
        <p:nvCxnSpPr>
          <p:cNvPr id="53" name="Gekrümmte Verbindung 52"/>
          <p:cNvCxnSpPr>
            <a:stCxn id="6" idx="2"/>
            <a:endCxn id="6" idx="0"/>
          </p:cNvCxnSpPr>
          <p:nvPr/>
        </p:nvCxnSpPr>
        <p:spPr bwMode="auto">
          <a:xfrm rot="10800000" flipH="1">
            <a:off x="2993838" y="2957989"/>
            <a:ext cx="534988" cy="504031"/>
          </a:xfrm>
          <a:prstGeom prst="curvedConnector4">
            <a:avLst>
              <a:gd name="adj1" fmla="val -42730"/>
              <a:gd name="adj2" fmla="val 14535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hteck 55"/>
          <p:cNvSpPr/>
          <p:nvPr/>
        </p:nvSpPr>
        <p:spPr>
          <a:xfrm>
            <a:off x="2698029" y="2305218"/>
            <a:ext cx="1164001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00/11/10</a:t>
            </a:r>
          </a:p>
        </p:txBody>
      </p:sp>
      <p:cxnSp>
        <p:nvCxnSpPr>
          <p:cNvPr id="57" name="Gekrümmte Verbindung 56"/>
          <p:cNvCxnSpPr>
            <a:stCxn id="21" idx="7"/>
            <a:endCxn id="11" idx="3"/>
          </p:cNvCxnSpPr>
          <p:nvPr/>
        </p:nvCxnSpPr>
        <p:spPr bwMode="auto">
          <a:xfrm rot="5400000" flipH="1" flipV="1">
            <a:off x="4374261" y="2739025"/>
            <a:ext cx="1920384" cy="369123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Rechteck 59"/>
          <p:cNvSpPr/>
          <p:nvPr/>
        </p:nvSpPr>
        <p:spPr>
          <a:xfrm>
            <a:off x="6457757" y="4169875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01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61" name="Gekrümmte Verbindung 60"/>
          <p:cNvCxnSpPr>
            <a:stCxn id="11" idx="0"/>
            <a:endCxn id="11" idx="6"/>
          </p:cNvCxnSpPr>
          <p:nvPr/>
        </p:nvCxnSpPr>
        <p:spPr bwMode="auto">
          <a:xfrm rot="16200000" flipH="1">
            <a:off x="7573842" y="2748537"/>
            <a:ext cx="504031" cy="534987"/>
          </a:xfrm>
          <a:prstGeom prst="curvedConnector4">
            <a:avLst>
              <a:gd name="adj1" fmla="val -45354"/>
              <a:gd name="adj2" fmla="val 14273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hteck 63"/>
          <p:cNvSpPr/>
          <p:nvPr/>
        </p:nvSpPr>
        <p:spPr>
          <a:xfrm>
            <a:off x="8122136" y="2197476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01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5" name="Text Box 3"/>
          <p:cNvSpPr txBox="1">
            <a:spLocks noChangeArrowheads="1"/>
          </p:cNvSpPr>
          <p:nvPr/>
        </p:nvSpPr>
        <p:spPr bwMode="auto">
          <a:xfrm>
            <a:off x="633144" y="1665042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b="0" dirty="0" smtClean="0">
                <a:solidFill>
                  <a:schemeClr val="tx1"/>
                </a:solidFill>
              </a:rPr>
              <a:t> Bubble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Diagram</a:t>
            </a:r>
            <a:endParaRPr lang="de-CH" altLang="de-DE" sz="23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773893" y="2334088"/>
            <a:ext cx="9541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Inputs </a:t>
            </a:r>
            <a:br>
              <a:rPr lang="de-CH" sz="2000" b="0" dirty="0" smtClean="0">
                <a:solidFill>
                  <a:srgbClr val="0000FF"/>
                </a:solidFill>
              </a:rPr>
            </a:br>
            <a:r>
              <a:rPr lang="de-CH" sz="2000" b="0" dirty="0" smtClean="0">
                <a:solidFill>
                  <a:srgbClr val="0000FF"/>
                </a:solidFill>
              </a:rPr>
              <a:t>e1_in</a:t>
            </a:r>
            <a:br>
              <a:rPr lang="de-CH" sz="2000" b="0" dirty="0" smtClean="0">
                <a:solidFill>
                  <a:srgbClr val="0000FF"/>
                </a:solidFill>
              </a:rPr>
            </a:br>
            <a:r>
              <a:rPr lang="de-CH" sz="2000" b="0" dirty="0" smtClean="0">
                <a:solidFill>
                  <a:srgbClr val="0000FF"/>
                </a:solidFill>
              </a:rPr>
              <a:t>e0_in  </a:t>
            </a:r>
            <a:endParaRPr lang="de-CH" sz="20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517" y="649671"/>
            <a:ext cx="8683187" cy="709613"/>
          </a:xfrm>
        </p:spPr>
        <p:txBody>
          <a:bodyPr/>
          <a:lstStyle/>
          <a:p>
            <a:r>
              <a:rPr lang="de-CH" dirty="0" err="1" smtClean="0"/>
              <a:t>Example</a:t>
            </a:r>
            <a:r>
              <a:rPr lang="de-CH" dirty="0" smtClean="0"/>
              <a:t>: Alarm Level Display </a:t>
            </a:r>
            <a:r>
              <a:rPr lang="de-CH" dirty="0" err="1" smtClean="0"/>
              <a:t>with</a:t>
            </a:r>
            <a:r>
              <a:rPr lang="de-CH" dirty="0" smtClean="0"/>
              <a:t> IF-THEN-ELSE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B6194-9973-4949-853E-5F6238814B3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104854" y="3027655"/>
            <a:ext cx="1392237" cy="25146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de-CH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954291" y="3789655"/>
            <a:ext cx="381000" cy="381000"/>
            <a:chOff x="3454" y="7632"/>
            <a:chExt cx="339" cy="339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454" y="7632"/>
              <a:ext cx="339" cy="339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3513" y="7688"/>
              <a:ext cx="233" cy="2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3513" y="7688"/>
              <a:ext cx="24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6497091" y="3408655"/>
            <a:ext cx="5334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6954291" y="3180055"/>
            <a:ext cx="381000" cy="381000"/>
            <a:chOff x="3454" y="7632"/>
            <a:chExt cx="339" cy="339"/>
          </a:xfrm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454" y="7632"/>
              <a:ext cx="339" cy="3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3513" y="7688"/>
              <a:ext cx="233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513" y="7688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954291" y="4399255"/>
            <a:ext cx="381000" cy="381000"/>
            <a:chOff x="3454" y="7632"/>
            <a:chExt cx="339" cy="339"/>
          </a:xfrm>
        </p:grpSpPr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454" y="7632"/>
              <a:ext cx="339" cy="33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3513" y="7688"/>
              <a:ext cx="233" cy="2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3513" y="7688"/>
              <a:ext cx="24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6954291" y="5008855"/>
            <a:ext cx="381000" cy="381000"/>
            <a:chOff x="3454" y="7632"/>
            <a:chExt cx="339" cy="339"/>
          </a:xfrm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3454" y="7632"/>
              <a:ext cx="339" cy="339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3513" y="7688"/>
              <a:ext cx="233" cy="2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3513" y="7688"/>
              <a:ext cx="24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Line 24"/>
          <p:cNvSpPr>
            <a:spLocks noChangeShapeType="1"/>
          </p:cNvSpPr>
          <p:nvPr/>
        </p:nvSpPr>
        <p:spPr bwMode="auto">
          <a:xfrm flipH="1">
            <a:off x="6497091" y="4018255"/>
            <a:ext cx="457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H="1">
            <a:off x="6497091" y="4627855"/>
            <a:ext cx="457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6497091" y="5237455"/>
            <a:ext cx="457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H="1">
            <a:off x="4592091" y="3637255"/>
            <a:ext cx="5334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H="1">
            <a:off x="4592091" y="4323055"/>
            <a:ext cx="5334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H="1">
            <a:off x="4592091" y="5085055"/>
            <a:ext cx="5334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7675463" y="3180055"/>
            <a:ext cx="500756" cy="4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CH" sz="1600" dirty="0" err="1" smtClean="0"/>
              <a:t>red</a:t>
            </a:r>
            <a:endParaRPr lang="de-CH" sz="1600" dirty="0"/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7716291" y="3789655"/>
            <a:ext cx="81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CH" sz="1600"/>
              <a:t>orange</a:t>
            </a: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7593004" y="4399255"/>
            <a:ext cx="810135" cy="4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CH" sz="1600" dirty="0" err="1" smtClean="0"/>
              <a:t>yellow</a:t>
            </a:r>
            <a:endParaRPr lang="de-CH" sz="1600" dirty="0"/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7640177" y="5008855"/>
            <a:ext cx="739604" cy="4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CH" sz="1600" dirty="0" err="1" smtClean="0"/>
              <a:t>green</a:t>
            </a:r>
            <a:endParaRPr lang="de-CH" sz="1600" dirty="0"/>
          </a:p>
        </p:txBody>
      </p:sp>
      <p:sp>
        <p:nvSpPr>
          <p:cNvPr id="35" name="Textfeld 34"/>
          <p:cNvSpPr txBox="1"/>
          <p:nvPr/>
        </p:nvSpPr>
        <p:spPr>
          <a:xfrm>
            <a:off x="1405000" y="3331132"/>
            <a:ext cx="306071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b="0" dirty="0" smtClean="0"/>
              <a:t>Alarm w. </a:t>
            </a:r>
            <a:r>
              <a:rPr lang="de-CH" sz="2000" b="0" dirty="0" err="1" smtClean="0"/>
              <a:t>Priority</a:t>
            </a:r>
            <a:r>
              <a:rPr lang="de-CH" sz="2000" b="0" dirty="0" smtClean="0"/>
              <a:t> 1 (prio1)</a:t>
            </a:r>
            <a:endParaRPr lang="en-US" sz="2000" b="0" dirty="0"/>
          </a:p>
        </p:txBody>
      </p:sp>
      <p:sp>
        <p:nvSpPr>
          <p:cNvPr id="36" name="Textfeld 35"/>
          <p:cNvSpPr txBox="1"/>
          <p:nvPr/>
        </p:nvSpPr>
        <p:spPr>
          <a:xfrm>
            <a:off x="1394643" y="4093793"/>
            <a:ext cx="388696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0" dirty="0" smtClean="0"/>
              <a:t>Alarm </a:t>
            </a:r>
            <a:r>
              <a:rPr lang="de-CH" sz="2000" b="0" dirty="0"/>
              <a:t>w. </a:t>
            </a:r>
            <a:r>
              <a:rPr lang="de-CH" sz="2000" b="0" dirty="0" err="1"/>
              <a:t>Priority</a:t>
            </a:r>
            <a:r>
              <a:rPr lang="de-CH" sz="2000" b="0" dirty="0"/>
              <a:t> 2 </a:t>
            </a:r>
            <a:r>
              <a:rPr lang="de-CH" sz="2000" b="0" dirty="0" smtClean="0"/>
              <a:t>(prio2)</a:t>
            </a:r>
            <a:endParaRPr lang="en-US" sz="2000" b="0" dirty="0"/>
          </a:p>
          <a:p>
            <a:endParaRPr lang="en-US" sz="2000" b="0" dirty="0"/>
          </a:p>
        </p:txBody>
      </p:sp>
      <p:sp>
        <p:nvSpPr>
          <p:cNvPr id="37" name="Textfeld 36"/>
          <p:cNvSpPr txBox="1"/>
          <p:nvPr/>
        </p:nvSpPr>
        <p:spPr>
          <a:xfrm>
            <a:off x="1415663" y="4842531"/>
            <a:ext cx="3886959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0" dirty="0" smtClean="0"/>
              <a:t>Alarm </a:t>
            </a:r>
            <a:r>
              <a:rPr lang="de-CH" sz="2000" b="0" dirty="0"/>
              <a:t>w. </a:t>
            </a:r>
            <a:r>
              <a:rPr lang="de-CH" sz="2000" b="0" dirty="0" err="1"/>
              <a:t>Priority</a:t>
            </a:r>
            <a:r>
              <a:rPr lang="de-CH" sz="2000" b="0" dirty="0"/>
              <a:t> 3 </a:t>
            </a:r>
            <a:r>
              <a:rPr lang="de-CH" sz="2000" b="0" dirty="0" smtClean="0"/>
              <a:t>(prio3)</a:t>
            </a:r>
            <a:endParaRPr lang="en-US" sz="2000" b="0" dirty="0"/>
          </a:p>
          <a:p>
            <a:endParaRPr lang="en-US" sz="2000" b="0" dirty="0"/>
          </a:p>
        </p:txBody>
      </p:sp>
      <p:sp>
        <p:nvSpPr>
          <p:cNvPr id="38" name="Textfeld 37"/>
          <p:cNvSpPr txBox="1"/>
          <p:nvPr/>
        </p:nvSpPr>
        <p:spPr>
          <a:xfrm>
            <a:off x="7430711" y="2329781"/>
            <a:ext cx="1409360" cy="458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b="0" dirty="0" smtClean="0"/>
              <a:t>Alarmstufe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704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324948" y="3268837"/>
            <a:ext cx="184666" cy="50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91026" y="725480"/>
            <a:ext cx="7558087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altLang="de-DE" dirty="0" err="1">
                <a:solidFill>
                  <a:srgbClr val="0064BA"/>
                </a:solidFill>
              </a:rPr>
              <a:t>Example</a:t>
            </a:r>
            <a:r>
              <a:rPr lang="de-CH" altLang="de-DE" dirty="0">
                <a:solidFill>
                  <a:srgbClr val="0064BA"/>
                </a:solidFill>
              </a:rPr>
              <a:t>: </a:t>
            </a:r>
            <a:r>
              <a:rPr lang="de-CH" altLang="de-DE" dirty="0" err="1">
                <a:solidFill>
                  <a:srgbClr val="0064BA"/>
                </a:solidFill>
              </a:rPr>
              <a:t>Sequence</a:t>
            </a:r>
            <a:r>
              <a:rPr lang="de-CH" altLang="de-DE" dirty="0">
                <a:solidFill>
                  <a:srgbClr val="0064BA"/>
                </a:solidFill>
              </a:rPr>
              <a:t>/Pattern Recognition</a:t>
            </a:r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34199" y="2813496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b="0" dirty="0" smtClean="0">
                <a:solidFill>
                  <a:schemeClr val="tx1"/>
                </a:solidFill>
              </a:rPr>
              <a:t> VHDL Code - Entity</a:t>
            </a:r>
            <a:endParaRPr lang="de-CH" altLang="de-DE" sz="2300" dirty="0" smtClean="0">
              <a:solidFill>
                <a:schemeClr val="tx1"/>
              </a:solidFill>
            </a:endParaRP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9" y="3436566"/>
            <a:ext cx="7924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3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426739" y="301104"/>
            <a:ext cx="7558087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altLang="de-DE" dirty="0" err="1">
                <a:solidFill>
                  <a:srgbClr val="0064BA"/>
                </a:solidFill>
              </a:rPr>
              <a:t>Example</a:t>
            </a:r>
            <a:r>
              <a:rPr lang="de-CH" altLang="de-DE" dirty="0">
                <a:solidFill>
                  <a:srgbClr val="0064BA"/>
                </a:solidFill>
              </a:rPr>
              <a:t>: </a:t>
            </a:r>
            <a:r>
              <a:rPr lang="de-CH" altLang="de-DE" dirty="0" err="1">
                <a:solidFill>
                  <a:srgbClr val="0064BA"/>
                </a:solidFill>
              </a:rPr>
              <a:t>Sequence</a:t>
            </a:r>
            <a:r>
              <a:rPr lang="de-CH" altLang="de-DE" dirty="0">
                <a:solidFill>
                  <a:srgbClr val="0064BA"/>
                </a:solidFill>
              </a:rPr>
              <a:t>/Pattern Recognition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4671" y="1137637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b="0" dirty="0" smtClean="0">
                <a:solidFill>
                  <a:schemeClr val="tx1"/>
                </a:solidFill>
              </a:rPr>
              <a:t> VHDL Code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architecture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: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drive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logic</a:t>
            </a:r>
            <a:endParaRPr lang="de-CH" altLang="de-DE" sz="2300" dirty="0" smtClean="0">
              <a:solidFill>
                <a:schemeClr val="tx1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3" y="1612491"/>
            <a:ext cx="6375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327254" y="328368"/>
            <a:ext cx="7558087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altLang="de-DE" dirty="0" err="1">
                <a:solidFill>
                  <a:srgbClr val="0064BA"/>
                </a:solidFill>
              </a:rPr>
              <a:t>Example</a:t>
            </a:r>
            <a:r>
              <a:rPr lang="de-CH" altLang="de-DE" dirty="0">
                <a:solidFill>
                  <a:srgbClr val="0064BA"/>
                </a:solidFill>
              </a:rPr>
              <a:t>: </a:t>
            </a:r>
            <a:r>
              <a:rPr lang="de-CH" altLang="de-DE" dirty="0" err="1">
                <a:solidFill>
                  <a:srgbClr val="0064BA"/>
                </a:solidFill>
              </a:rPr>
              <a:t>Sequence</a:t>
            </a:r>
            <a:r>
              <a:rPr lang="de-CH" altLang="de-DE" dirty="0">
                <a:solidFill>
                  <a:srgbClr val="0064BA"/>
                </a:solidFill>
              </a:rPr>
              <a:t>/Pattern Recognition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4671" y="1881441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b="0" dirty="0" smtClean="0">
                <a:solidFill>
                  <a:schemeClr val="tx1"/>
                </a:solidFill>
              </a:rPr>
              <a:t> VHDL Code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architecture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: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flip-flops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and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output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comb-logic</a:t>
            </a:r>
            <a:endParaRPr lang="de-CH" altLang="de-DE" sz="2300" dirty="0" smtClean="0">
              <a:solidFill>
                <a:schemeClr val="tx1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88" y="2795171"/>
            <a:ext cx="4762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7" y="2120648"/>
            <a:ext cx="9460995" cy="450918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1051641" y="639413"/>
            <a:ext cx="7558087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altLang="de-DE" dirty="0" err="1" smtClean="0">
                <a:solidFill>
                  <a:srgbClr val="0064BA"/>
                </a:solidFill>
              </a:rPr>
              <a:t>Be</a:t>
            </a:r>
            <a:r>
              <a:rPr lang="de-CH" altLang="de-DE" dirty="0" err="1">
                <a:solidFill>
                  <a:srgbClr val="0064BA"/>
                </a:solidFill>
              </a:rPr>
              <a:t>Example</a:t>
            </a:r>
            <a:r>
              <a:rPr lang="de-CH" altLang="de-DE" dirty="0">
                <a:solidFill>
                  <a:srgbClr val="0064BA"/>
                </a:solidFill>
              </a:rPr>
              <a:t>: </a:t>
            </a:r>
            <a:r>
              <a:rPr lang="de-CH" altLang="de-DE" dirty="0" err="1">
                <a:solidFill>
                  <a:srgbClr val="0064BA"/>
                </a:solidFill>
              </a:rPr>
              <a:t>Sequence</a:t>
            </a:r>
            <a:r>
              <a:rPr lang="de-CH" altLang="de-DE" dirty="0">
                <a:solidFill>
                  <a:srgbClr val="0064BA"/>
                </a:solidFill>
              </a:rPr>
              <a:t>/Pattern Recognition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11618" y="1503591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b="0" dirty="0" err="1" smtClean="0">
                <a:solidFill>
                  <a:schemeClr val="tx1"/>
                </a:solidFill>
              </a:rPr>
              <a:t>Simulated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Timing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Diagram</a:t>
            </a:r>
            <a:endParaRPr lang="de-CH" altLang="de-DE" sz="2300" dirty="0" smtClean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70456" y="5241751"/>
            <a:ext cx="88272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 smtClean="0"/>
              <a:t>q_out</a:t>
            </a:r>
            <a:endParaRPr lang="en-US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530047" y="4811675"/>
            <a:ext cx="12306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state</a:t>
            </a:r>
            <a:endParaRPr lang="en-US" sz="2000" dirty="0"/>
          </a:p>
        </p:txBody>
      </p:sp>
      <p:sp>
        <p:nvSpPr>
          <p:cNvPr id="9" name="Textfeld 8"/>
          <p:cNvSpPr txBox="1"/>
          <p:nvPr/>
        </p:nvSpPr>
        <p:spPr>
          <a:xfrm>
            <a:off x="383008" y="4253776"/>
            <a:ext cx="14526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/>
              <a:t>n</a:t>
            </a:r>
            <a:r>
              <a:rPr lang="en-US" sz="2000" dirty="0" err="1" smtClean="0"/>
              <a:t>ext_state</a:t>
            </a:r>
            <a:endParaRPr lang="en-US" sz="2000" dirty="0"/>
          </a:p>
        </p:txBody>
      </p:sp>
      <p:sp>
        <p:nvSpPr>
          <p:cNvPr id="11" name="Rechteck 10"/>
          <p:cNvSpPr/>
          <p:nvPr/>
        </p:nvSpPr>
        <p:spPr bwMode="auto">
          <a:xfrm>
            <a:off x="1905114" y="2421757"/>
            <a:ext cx="398244" cy="339045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276732" y="6870748"/>
            <a:ext cx="4237057" cy="459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Lehrbuch</a:t>
            </a:r>
            <a:r>
              <a:rPr lang="en-US" sz="1000" b="0" dirty="0" smtClean="0"/>
              <a:t> </a:t>
            </a:r>
            <a:r>
              <a:rPr lang="en-US" sz="1000" b="0" dirty="0" err="1"/>
              <a:t>Digitaltechnik</a:t>
            </a:r>
            <a:r>
              <a:rPr lang="en-US" sz="1000" b="0" dirty="0"/>
              <a:t> : </a:t>
            </a:r>
            <a:r>
              <a:rPr lang="en-US" sz="1000" b="0" dirty="0" err="1"/>
              <a:t>eine</a:t>
            </a:r>
            <a:r>
              <a:rPr lang="en-US" sz="1000" b="0" dirty="0"/>
              <a:t> </a:t>
            </a:r>
            <a:r>
              <a:rPr lang="en-US" sz="1000" b="0" dirty="0" err="1"/>
              <a:t>Einführung</a:t>
            </a:r>
            <a:r>
              <a:rPr lang="en-US" sz="1000" b="0" dirty="0"/>
              <a:t> </a:t>
            </a:r>
            <a:r>
              <a:rPr lang="en-US" sz="1000" b="0" dirty="0" err="1"/>
              <a:t>mit</a:t>
            </a:r>
            <a:r>
              <a:rPr lang="en-US" sz="1000" b="0" dirty="0"/>
              <a:t> VHDL / </a:t>
            </a:r>
            <a:r>
              <a:rPr lang="en-US" sz="1000" b="0" dirty="0" err="1" smtClean="0"/>
              <a:t>Reichardt</a:t>
            </a:r>
            <a:endParaRPr lang="en-US" sz="1000" b="0" dirty="0"/>
          </a:p>
        </p:txBody>
      </p:sp>
      <p:sp>
        <p:nvSpPr>
          <p:cNvPr id="13" name="Oval 12"/>
          <p:cNvSpPr/>
          <p:nvPr/>
        </p:nvSpPr>
        <p:spPr bwMode="auto">
          <a:xfrm>
            <a:off x="4176555" y="4069908"/>
            <a:ext cx="978745" cy="117184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de-DE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3276308" y="4069909"/>
            <a:ext cx="3757985" cy="1171841"/>
            <a:chOff x="3276308" y="4069909"/>
            <a:chExt cx="3757985" cy="1171841"/>
          </a:xfrm>
        </p:grpSpPr>
        <p:sp>
          <p:nvSpPr>
            <p:cNvPr id="2" name="Oval 1"/>
            <p:cNvSpPr/>
            <p:nvPr/>
          </p:nvSpPr>
          <p:spPr bwMode="auto">
            <a:xfrm>
              <a:off x="3276308" y="4069909"/>
              <a:ext cx="978745" cy="1171841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de-DE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055548" y="4069909"/>
              <a:ext cx="978745" cy="1171841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1042988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</a:pPr>
              <a:endParaRPr kumimoji="0" lang="de-DE" sz="28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944" y="301543"/>
            <a:ext cx="7558087" cy="709613"/>
          </a:xfrm>
        </p:spPr>
        <p:txBody>
          <a:bodyPr/>
          <a:lstStyle/>
          <a:p>
            <a:r>
              <a:rPr lang="de-CH" altLang="de-DE" dirty="0" err="1">
                <a:solidFill>
                  <a:srgbClr val="0064BA"/>
                </a:solidFill>
              </a:rPr>
              <a:t>Example</a:t>
            </a:r>
            <a:r>
              <a:rPr lang="de-CH" altLang="de-DE" dirty="0">
                <a:solidFill>
                  <a:srgbClr val="0064BA"/>
                </a:solidFill>
              </a:rPr>
              <a:t>: </a:t>
            </a:r>
            <a:r>
              <a:rPr lang="de-CH" altLang="de-DE" dirty="0" err="1">
                <a:solidFill>
                  <a:srgbClr val="0064BA"/>
                </a:solidFill>
              </a:rPr>
              <a:t>Sequence</a:t>
            </a:r>
            <a:r>
              <a:rPr lang="de-CH" altLang="de-DE" dirty="0">
                <a:solidFill>
                  <a:srgbClr val="0064BA"/>
                </a:solidFill>
              </a:rPr>
              <a:t>/Pattern Recognition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993838" y="2621820"/>
            <a:ext cx="1069975" cy="1008062"/>
            <a:chOff x="2496" y="960"/>
            <a:chExt cx="576" cy="576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496" y="960"/>
              <a:ext cx="576" cy="5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 anchor="ctr"/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endParaRPr lang="en-GB" altLang="de-DE" sz="2100" b="0">
                <a:solidFill>
                  <a:schemeClr val="tx1"/>
                </a:solidFill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592" y="12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657" y="1008"/>
              <a:ext cx="25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1800" b="0" dirty="0" smtClean="0">
                  <a:solidFill>
                    <a:schemeClr val="tx1"/>
                  </a:solidFill>
                </a:rPr>
                <a:t>Z0</a:t>
              </a:r>
              <a:endParaRPr lang="de-CH" altLang="de-DE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633" y="1248"/>
              <a:ext cx="27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 dirty="0" smtClean="0">
                  <a:solidFill>
                    <a:schemeClr val="tx1"/>
                  </a:solidFill>
                </a:rPr>
                <a:t>00</a:t>
              </a:r>
              <a:endParaRPr lang="de-CH" altLang="de-DE" sz="21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7023377" y="2427847"/>
            <a:ext cx="1069975" cy="1008062"/>
            <a:chOff x="2496" y="960"/>
            <a:chExt cx="576" cy="576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2496" y="960"/>
              <a:ext cx="576" cy="5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 anchor="ctr"/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endParaRPr lang="en-GB" altLang="de-DE" sz="2100" b="0">
                <a:solidFill>
                  <a:schemeClr val="tx1"/>
                </a:solidFill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2592" y="12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2656" y="1008"/>
              <a:ext cx="25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1800" b="0" dirty="0" smtClean="0">
                  <a:solidFill>
                    <a:schemeClr val="tx1"/>
                  </a:solidFill>
                </a:rPr>
                <a:t>Z1</a:t>
              </a:r>
              <a:endParaRPr lang="de-CH" altLang="de-DE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2633" y="1248"/>
              <a:ext cx="27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 dirty="0" smtClean="0">
                  <a:solidFill>
                    <a:schemeClr val="tx1"/>
                  </a:solidFill>
                </a:rPr>
                <a:t>01</a:t>
              </a:r>
              <a:endParaRPr lang="de-CH" altLang="de-DE" sz="21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7522122" y="5216526"/>
            <a:ext cx="1069975" cy="1008062"/>
            <a:chOff x="2496" y="960"/>
            <a:chExt cx="576" cy="576"/>
          </a:xfrm>
        </p:grpSpPr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2496" y="960"/>
              <a:ext cx="576" cy="5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 anchor="ctr"/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endParaRPr lang="en-GB" altLang="de-DE" sz="2100" b="0">
                <a:solidFill>
                  <a:schemeClr val="tx1"/>
                </a:solidFill>
              </a:endParaRPr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2592" y="12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2655" y="1008"/>
              <a:ext cx="25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1800" b="0" dirty="0" smtClean="0">
                  <a:solidFill>
                    <a:schemeClr val="tx1"/>
                  </a:solidFill>
                </a:rPr>
                <a:t>Z2</a:t>
              </a:r>
              <a:endParaRPr lang="de-CH" altLang="de-DE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638" y="1248"/>
              <a:ext cx="264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 dirty="0" smtClean="0">
                  <a:solidFill>
                    <a:schemeClr val="tx1"/>
                  </a:solidFill>
                </a:rPr>
                <a:t>11</a:t>
              </a:r>
              <a:endParaRPr lang="de-CH" altLang="de-DE" sz="21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2575555" y="5061039"/>
            <a:ext cx="1069975" cy="1008062"/>
            <a:chOff x="2496" y="960"/>
            <a:chExt cx="576" cy="576"/>
          </a:xfrm>
        </p:grpSpPr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2496" y="960"/>
              <a:ext cx="576" cy="5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 anchor="ctr"/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endParaRPr lang="en-GB" altLang="de-DE" sz="2100" b="0">
                <a:solidFill>
                  <a:schemeClr val="tx1"/>
                </a:solidFill>
              </a:endParaRPr>
            </a:p>
          </p:txBody>
        </p:sp>
        <p:sp>
          <p:nvSpPr>
            <p:cNvPr id="22" name="Line 5"/>
            <p:cNvSpPr>
              <a:spLocks noChangeShapeType="1"/>
            </p:cNvSpPr>
            <p:nvPr/>
          </p:nvSpPr>
          <p:spPr bwMode="auto">
            <a:xfrm>
              <a:off x="2592" y="1248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/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2655" y="1008"/>
              <a:ext cx="25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1800" b="0" dirty="0" smtClean="0">
                  <a:solidFill>
                    <a:schemeClr val="tx1"/>
                  </a:solidFill>
                </a:rPr>
                <a:t>Z3</a:t>
              </a:r>
              <a:endParaRPr lang="de-CH" altLang="de-DE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2633" y="1248"/>
              <a:ext cx="27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4306" tIns="52153" rIns="104306" bIns="52153">
              <a:spAutoFit/>
            </a:bodyPr>
            <a:lstStyle>
              <a:lvl1pPr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1042988" eaLnBrk="0" hangingPunct="0">
                <a:defRPr sz="2800" b="1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1042988" eaLnBrk="0" fontAlgn="base" hangingPunct="0">
                <a:lnSpc>
                  <a:spcPts val="3200"/>
                </a:lnSpc>
                <a:spcBef>
                  <a:spcPct val="0"/>
                </a:spcBef>
                <a:spcAft>
                  <a:spcPts val="1600"/>
                </a:spcAft>
                <a:defRPr sz="28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Aft>
                  <a:spcPct val="0"/>
                </a:spcAft>
              </a:pPr>
              <a:r>
                <a:rPr lang="de-CH" altLang="de-DE" sz="2100" b="0" dirty="0" smtClean="0">
                  <a:solidFill>
                    <a:schemeClr val="tx1"/>
                  </a:solidFill>
                </a:rPr>
                <a:t>10</a:t>
              </a:r>
              <a:endParaRPr lang="de-CH" altLang="de-DE" sz="2100" b="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Gekrümmte Verbindung 25"/>
          <p:cNvCxnSpPr>
            <a:stCxn id="6" idx="7"/>
            <a:endCxn id="11" idx="1"/>
          </p:cNvCxnSpPr>
          <p:nvPr/>
        </p:nvCxnSpPr>
        <p:spPr bwMode="auto">
          <a:xfrm rot="5400000" flipH="1" flipV="1">
            <a:off x="5446609" y="1035985"/>
            <a:ext cx="193973" cy="3272952"/>
          </a:xfrm>
          <a:prstGeom prst="curvedConnector3">
            <a:avLst>
              <a:gd name="adj1" fmla="val 293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hteck 26"/>
          <p:cNvSpPr/>
          <p:nvPr/>
        </p:nvSpPr>
        <p:spPr>
          <a:xfrm>
            <a:off x="5237460" y="2132252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01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28" name="Gekrümmte Verbindung 27"/>
          <p:cNvCxnSpPr>
            <a:stCxn id="11" idx="3"/>
            <a:endCxn id="6" idx="5"/>
          </p:cNvCxnSpPr>
          <p:nvPr/>
        </p:nvCxnSpPr>
        <p:spPr bwMode="auto">
          <a:xfrm rot="5400000">
            <a:off x="5446609" y="1748792"/>
            <a:ext cx="193973" cy="3272952"/>
          </a:xfrm>
          <a:prstGeom prst="curvedConnector3">
            <a:avLst>
              <a:gd name="adj1" fmla="val 293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hteck 28"/>
          <p:cNvSpPr/>
          <p:nvPr/>
        </p:nvSpPr>
        <p:spPr>
          <a:xfrm>
            <a:off x="5332135" y="3410364"/>
            <a:ext cx="826493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00/10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3" name="Gekrümmte Verbindung 32"/>
          <p:cNvCxnSpPr>
            <a:stCxn id="11" idx="5"/>
            <a:endCxn id="16" idx="7"/>
          </p:cNvCxnSpPr>
          <p:nvPr/>
        </p:nvCxnSpPr>
        <p:spPr bwMode="auto">
          <a:xfrm rot="16200000" flipH="1">
            <a:off x="7148095" y="4076844"/>
            <a:ext cx="2075871" cy="49874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hteck 35"/>
          <p:cNvSpPr/>
          <p:nvPr/>
        </p:nvSpPr>
        <p:spPr>
          <a:xfrm>
            <a:off x="7987446" y="3573927"/>
            <a:ext cx="450915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11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7" name="Gekrümmte Verbindung 36"/>
          <p:cNvCxnSpPr>
            <a:stCxn id="16" idx="0"/>
            <a:endCxn id="11" idx="4"/>
          </p:cNvCxnSpPr>
          <p:nvPr/>
        </p:nvCxnSpPr>
        <p:spPr bwMode="auto">
          <a:xfrm rot="16200000" flipV="1">
            <a:off x="6917430" y="4076845"/>
            <a:ext cx="1780617" cy="49874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hteck 39"/>
          <p:cNvSpPr/>
          <p:nvPr/>
        </p:nvSpPr>
        <p:spPr>
          <a:xfrm>
            <a:off x="7447156" y="4159292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01</a:t>
            </a:r>
          </a:p>
        </p:txBody>
      </p:sp>
      <p:cxnSp>
        <p:nvCxnSpPr>
          <p:cNvPr id="41" name="Gekrümmte Verbindung 40"/>
          <p:cNvCxnSpPr>
            <a:stCxn id="16" idx="1"/>
            <a:endCxn id="6" idx="4"/>
          </p:cNvCxnSpPr>
          <p:nvPr/>
        </p:nvCxnSpPr>
        <p:spPr bwMode="auto">
          <a:xfrm rot="16200000" flipV="1">
            <a:off x="4736686" y="2422023"/>
            <a:ext cx="1734271" cy="414999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hteck 43"/>
          <p:cNvSpPr/>
          <p:nvPr/>
        </p:nvSpPr>
        <p:spPr>
          <a:xfrm>
            <a:off x="6097333" y="4739318"/>
            <a:ext cx="1164001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11/00</a:t>
            </a:r>
            <a:r>
              <a:rPr lang="de-CH" sz="2000" dirty="0" smtClean="0">
                <a:solidFill>
                  <a:srgbClr val="FF0000"/>
                </a:solidFill>
              </a:rPr>
              <a:t>/10</a:t>
            </a:r>
          </a:p>
        </p:txBody>
      </p:sp>
      <p:cxnSp>
        <p:nvCxnSpPr>
          <p:cNvPr id="45" name="Gekrümmte Verbindung 44"/>
          <p:cNvCxnSpPr>
            <a:stCxn id="16" idx="3"/>
            <a:endCxn id="21" idx="5"/>
          </p:cNvCxnSpPr>
          <p:nvPr/>
        </p:nvCxnSpPr>
        <p:spPr bwMode="auto">
          <a:xfrm rot="5400000" flipH="1">
            <a:off x="5506082" y="3904228"/>
            <a:ext cx="155487" cy="4189980"/>
          </a:xfrm>
          <a:prstGeom prst="curvedConnector3">
            <a:avLst>
              <a:gd name="adj1" fmla="val -2419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hteck 47"/>
          <p:cNvSpPr/>
          <p:nvPr/>
        </p:nvSpPr>
        <p:spPr>
          <a:xfrm>
            <a:off x="5173610" y="6003529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10</a:t>
            </a:r>
          </a:p>
        </p:txBody>
      </p:sp>
      <p:cxnSp>
        <p:nvCxnSpPr>
          <p:cNvPr id="49" name="Gekrümmte Verbindung 48"/>
          <p:cNvCxnSpPr>
            <a:stCxn id="21" idx="1"/>
            <a:endCxn id="6" idx="3"/>
          </p:cNvCxnSpPr>
          <p:nvPr/>
        </p:nvCxnSpPr>
        <p:spPr bwMode="auto">
          <a:xfrm rot="5400000" flipH="1" flipV="1">
            <a:off x="2078185" y="4136320"/>
            <a:ext cx="1726411" cy="4182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hteck 51"/>
          <p:cNvSpPr/>
          <p:nvPr/>
        </p:nvSpPr>
        <p:spPr>
          <a:xfrm>
            <a:off x="1647635" y="4316601"/>
            <a:ext cx="1164001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>
                <a:solidFill>
                  <a:srgbClr val="0000FF"/>
                </a:solidFill>
              </a:rPr>
              <a:t>00/11/</a:t>
            </a:r>
            <a:r>
              <a:rPr lang="de-CH" sz="2000" b="0" dirty="0" smtClean="0">
                <a:solidFill>
                  <a:srgbClr val="0000FF"/>
                </a:solidFill>
              </a:rPr>
              <a:t>10</a:t>
            </a:r>
            <a:endParaRPr lang="de-CH" sz="2000" b="0" dirty="0">
              <a:solidFill>
                <a:srgbClr val="0000FF"/>
              </a:solidFill>
            </a:endParaRPr>
          </a:p>
        </p:txBody>
      </p:sp>
      <p:cxnSp>
        <p:nvCxnSpPr>
          <p:cNvPr id="53" name="Gekrümmte Verbindung 52"/>
          <p:cNvCxnSpPr>
            <a:stCxn id="6" idx="2"/>
            <a:endCxn id="6" idx="0"/>
          </p:cNvCxnSpPr>
          <p:nvPr/>
        </p:nvCxnSpPr>
        <p:spPr bwMode="auto">
          <a:xfrm rot="10800000" flipH="1">
            <a:off x="2993838" y="2621821"/>
            <a:ext cx="534988" cy="504031"/>
          </a:xfrm>
          <a:prstGeom prst="curvedConnector4">
            <a:avLst>
              <a:gd name="adj1" fmla="val -42730"/>
              <a:gd name="adj2" fmla="val 14535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hteck 55"/>
          <p:cNvSpPr/>
          <p:nvPr/>
        </p:nvSpPr>
        <p:spPr>
          <a:xfrm>
            <a:off x="2698029" y="1969050"/>
            <a:ext cx="1164001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00/11/10</a:t>
            </a:r>
          </a:p>
        </p:txBody>
      </p:sp>
      <p:cxnSp>
        <p:nvCxnSpPr>
          <p:cNvPr id="57" name="Gekrümmte Verbindung 56"/>
          <p:cNvCxnSpPr>
            <a:stCxn id="21" idx="7"/>
            <a:endCxn id="11" idx="3"/>
          </p:cNvCxnSpPr>
          <p:nvPr/>
        </p:nvCxnSpPr>
        <p:spPr bwMode="auto">
          <a:xfrm rot="5400000" flipH="1" flipV="1">
            <a:off x="4374261" y="2402857"/>
            <a:ext cx="1920384" cy="369123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Rechteck 59"/>
          <p:cNvSpPr/>
          <p:nvPr/>
        </p:nvSpPr>
        <p:spPr>
          <a:xfrm>
            <a:off x="6457757" y="3833707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01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61" name="Gekrümmte Verbindung 60"/>
          <p:cNvCxnSpPr>
            <a:stCxn id="11" idx="0"/>
            <a:endCxn id="11" idx="6"/>
          </p:cNvCxnSpPr>
          <p:nvPr/>
        </p:nvCxnSpPr>
        <p:spPr bwMode="auto">
          <a:xfrm rot="16200000" flipH="1">
            <a:off x="7573842" y="2412369"/>
            <a:ext cx="504031" cy="534987"/>
          </a:xfrm>
          <a:prstGeom prst="curvedConnector4">
            <a:avLst>
              <a:gd name="adj1" fmla="val -45354"/>
              <a:gd name="adj2" fmla="val 14273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hteck 63"/>
          <p:cNvSpPr/>
          <p:nvPr/>
        </p:nvSpPr>
        <p:spPr>
          <a:xfrm>
            <a:off x="8122136" y="1861308"/>
            <a:ext cx="469950" cy="48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01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5" name="Text Box 3"/>
          <p:cNvSpPr txBox="1">
            <a:spLocks noChangeArrowheads="1"/>
          </p:cNvSpPr>
          <p:nvPr/>
        </p:nvSpPr>
        <p:spPr bwMode="auto">
          <a:xfrm>
            <a:off x="364332" y="1042610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CH" altLang="de-DE" sz="2300" dirty="0" err="1" smtClean="0">
                <a:solidFill>
                  <a:schemeClr val="tx1"/>
                </a:solidFill>
              </a:rPr>
              <a:t>Is</a:t>
            </a:r>
            <a:r>
              <a:rPr lang="de-CH" altLang="de-DE" sz="2300" dirty="0" smtClean="0">
                <a:solidFill>
                  <a:schemeClr val="tx1"/>
                </a:solidFill>
              </a:rPr>
              <a:t> </a:t>
            </a:r>
            <a:r>
              <a:rPr lang="de-CH" altLang="de-DE" sz="2300" dirty="0" err="1" smtClean="0">
                <a:solidFill>
                  <a:schemeClr val="tx1"/>
                </a:solidFill>
              </a:rPr>
              <a:t>there</a:t>
            </a:r>
            <a:r>
              <a:rPr lang="de-CH" altLang="de-DE" sz="2300" dirty="0" smtClean="0">
                <a:solidFill>
                  <a:schemeClr val="tx1"/>
                </a:solidFill>
              </a:rPr>
              <a:t> a </a:t>
            </a:r>
            <a:r>
              <a:rPr lang="de-CH" altLang="de-DE" sz="2300" dirty="0" err="1" smtClean="0">
                <a:solidFill>
                  <a:schemeClr val="tx1"/>
                </a:solidFill>
              </a:rPr>
              <a:t>short-cut</a:t>
            </a:r>
            <a:r>
              <a:rPr lang="de-CH" altLang="de-DE" sz="2300" dirty="0" smtClean="0">
                <a:solidFill>
                  <a:schemeClr val="tx1"/>
                </a:solidFill>
              </a:rPr>
              <a:t> (</a:t>
            </a:r>
            <a:r>
              <a:rPr lang="de-CH" altLang="de-DE" sz="2300" dirty="0" err="1" smtClean="0">
                <a:solidFill>
                  <a:schemeClr val="tx1"/>
                </a:solidFill>
              </a:rPr>
              <a:t>more</a:t>
            </a:r>
            <a:r>
              <a:rPr lang="de-CH" altLang="de-DE" sz="2300" dirty="0" smtClean="0">
                <a:solidFill>
                  <a:schemeClr val="tx1"/>
                </a:solidFill>
              </a:rPr>
              <a:t> </a:t>
            </a:r>
            <a:r>
              <a:rPr lang="de-CH" altLang="de-DE" sz="2300" dirty="0" err="1" smtClean="0">
                <a:solidFill>
                  <a:schemeClr val="tx1"/>
                </a:solidFill>
              </a:rPr>
              <a:t>compact</a:t>
            </a:r>
            <a:r>
              <a:rPr lang="de-CH" altLang="de-DE" sz="2300" dirty="0" smtClean="0">
                <a:solidFill>
                  <a:schemeClr val="tx1"/>
                </a:solidFill>
              </a:rPr>
              <a:t> design </a:t>
            </a:r>
            <a:r>
              <a:rPr lang="de-CH" altLang="de-DE" sz="2300" dirty="0" err="1" smtClean="0">
                <a:solidFill>
                  <a:schemeClr val="tx1"/>
                </a:solidFill>
              </a:rPr>
              <a:t>version</a:t>
            </a:r>
            <a:r>
              <a:rPr lang="de-CH" altLang="de-DE" sz="2300" dirty="0" smtClean="0">
                <a:solidFill>
                  <a:schemeClr val="tx1"/>
                </a:solidFill>
              </a:rPr>
              <a:t>)?</a:t>
            </a:r>
          </a:p>
        </p:txBody>
      </p:sp>
      <p:sp>
        <p:nvSpPr>
          <p:cNvPr id="66" name="Rechteck 65"/>
          <p:cNvSpPr/>
          <p:nvPr/>
        </p:nvSpPr>
        <p:spPr>
          <a:xfrm>
            <a:off x="773893" y="1997920"/>
            <a:ext cx="9541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000" b="0" dirty="0" smtClean="0">
                <a:solidFill>
                  <a:srgbClr val="0000FF"/>
                </a:solidFill>
              </a:rPr>
              <a:t>Inputs </a:t>
            </a:r>
            <a:br>
              <a:rPr lang="de-CH" sz="2000" b="0" dirty="0" smtClean="0">
                <a:solidFill>
                  <a:srgbClr val="0000FF"/>
                </a:solidFill>
              </a:rPr>
            </a:br>
            <a:r>
              <a:rPr lang="de-CH" sz="2000" b="0" dirty="0" smtClean="0">
                <a:solidFill>
                  <a:srgbClr val="0000FF"/>
                </a:solidFill>
              </a:rPr>
              <a:t>e1_in</a:t>
            </a:r>
            <a:br>
              <a:rPr lang="de-CH" sz="2000" b="0" dirty="0" smtClean="0">
                <a:solidFill>
                  <a:srgbClr val="0000FF"/>
                </a:solidFill>
              </a:rPr>
            </a:br>
            <a:r>
              <a:rPr lang="de-CH" sz="2000" b="0" dirty="0" smtClean="0">
                <a:solidFill>
                  <a:srgbClr val="0000FF"/>
                </a:solidFill>
              </a:rPr>
              <a:t>e0_in  </a:t>
            </a:r>
            <a:endParaRPr lang="de-CH" sz="2000" b="0" dirty="0">
              <a:solidFill>
                <a:srgbClr val="0000FF"/>
              </a:solidFill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>
            <a:off x="1324826" y="4314106"/>
            <a:ext cx="4422177" cy="2165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Gerade Verbindung 49"/>
          <p:cNvCxnSpPr/>
          <p:nvPr/>
        </p:nvCxnSpPr>
        <p:spPr bwMode="auto">
          <a:xfrm flipV="1">
            <a:off x="1397920" y="4798319"/>
            <a:ext cx="2878069" cy="1781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6424678" y="6470872"/>
            <a:ext cx="3791307" cy="72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000" b="0" dirty="0" smtClean="0">
                <a:solidFill>
                  <a:srgbClr val="008000"/>
                </a:solidFill>
              </a:rPr>
              <a:t>Set </a:t>
            </a:r>
            <a:r>
              <a:rPr lang="de-CH" altLang="de-DE" sz="2000" b="0" dirty="0" err="1" smtClean="0">
                <a:solidFill>
                  <a:srgbClr val="008000"/>
                </a:solidFill>
              </a:rPr>
              <a:t>output</a:t>
            </a:r>
            <a:r>
              <a:rPr lang="de-CH" altLang="de-DE" sz="2000" b="0" dirty="0" smtClean="0">
                <a:solidFill>
                  <a:srgbClr val="008000"/>
                </a:solidFill>
              </a:rPr>
              <a:t> </a:t>
            </a:r>
            <a:r>
              <a:rPr lang="de-CH" altLang="de-DE" sz="2000" b="0" dirty="0" err="1" smtClean="0">
                <a:solidFill>
                  <a:srgbClr val="008000"/>
                </a:solidFill>
              </a:rPr>
              <a:t>during</a:t>
            </a:r>
            <a:r>
              <a:rPr lang="de-CH" altLang="de-DE" sz="2000" b="0" dirty="0" smtClean="0">
                <a:solidFill>
                  <a:srgbClr val="008000"/>
                </a:solidFill>
              </a:rPr>
              <a:t> </a:t>
            </a:r>
            <a:r>
              <a:rPr lang="de-CH" altLang="de-DE" sz="2000" b="0" dirty="0" err="1" smtClean="0">
                <a:solidFill>
                  <a:srgbClr val="008000"/>
                </a:solidFill>
              </a:rPr>
              <a:t>transition</a:t>
            </a:r>
            <a:r>
              <a:rPr lang="de-CH" altLang="de-DE" sz="2000" b="0" dirty="0" smtClean="0">
                <a:solidFill>
                  <a:srgbClr val="008000"/>
                </a:solidFill>
              </a:rPr>
              <a:t>, </a:t>
            </a:r>
            <a:r>
              <a:rPr lang="de-CH" altLang="de-DE" sz="2000" b="0" dirty="0" err="1" smtClean="0">
                <a:solidFill>
                  <a:srgbClr val="008000"/>
                </a:solidFill>
              </a:rPr>
              <a:t>once</a:t>
            </a:r>
            <a:r>
              <a:rPr lang="de-CH" altLang="de-DE" sz="2000" b="0" dirty="0" smtClean="0">
                <a:solidFill>
                  <a:srgbClr val="008000"/>
                </a:solidFill>
              </a:rPr>
              <a:t> </a:t>
            </a:r>
            <a:r>
              <a:rPr lang="de-CH" altLang="de-DE" sz="2000" b="0" dirty="0" err="1" smtClean="0">
                <a:solidFill>
                  <a:srgbClr val="008000"/>
                </a:solidFill>
              </a:rPr>
              <a:t>e_in</a:t>
            </a:r>
            <a:r>
              <a:rPr lang="de-CH" altLang="de-DE" sz="2000" b="0" dirty="0" smtClean="0">
                <a:solidFill>
                  <a:srgbClr val="008000"/>
                </a:solidFill>
              </a:rPr>
              <a:t> = „10“ </a:t>
            </a:r>
            <a:r>
              <a:rPr lang="de-CH" altLang="de-DE" sz="2000" b="0" dirty="0" err="1" smtClean="0">
                <a:solidFill>
                  <a:srgbClr val="008000"/>
                </a:solidFill>
              </a:rPr>
              <a:t>is</a:t>
            </a:r>
            <a:r>
              <a:rPr lang="de-CH" altLang="de-DE" sz="2000" b="0" dirty="0" smtClean="0">
                <a:solidFill>
                  <a:srgbClr val="008000"/>
                </a:solidFill>
              </a:rPr>
              <a:t> </a:t>
            </a:r>
            <a:r>
              <a:rPr lang="de-CH" altLang="de-DE" sz="2000" b="0" dirty="0" err="1" smtClean="0">
                <a:solidFill>
                  <a:srgbClr val="008000"/>
                </a:solidFill>
              </a:rPr>
              <a:t>detected</a:t>
            </a:r>
            <a:endParaRPr lang="de-CH" altLang="de-DE" sz="2000" b="0" dirty="0" smtClean="0">
              <a:solidFill>
                <a:srgbClr val="008000"/>
              </a:solidFill>
            </a:endParaRPr>
          </a:p>
        </p:txBody>
      </p:sp>
      <p:cxnSp>
        <p:nvCxnSpPr>
          <p:cNvPr id="43" name="Gerade Verbindung mit Pfeil 42"/>
          <p:cNvCxnSpPr/>
          <p:nvPr/>
        </p:nvCxnSpPr>
        <p:spPr bwMode="auto">
          <a:xfrm flipH="1" flipV="1">
            <a:off x="6966294" y="5229147"/>
            <a:ext cx="541614" cy="11952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945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566091" y="409618"/>
            <a:ext cx="7558087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altLang="de-DE" dirty="0" err="1">
                <a:solidFill>
                  <a:srgbClr val="0064BA"/>
                </a:solidFill>
              </a:rPr>
              <a:t>Example</a:t>
            </a:r>
            <a:r>
              <a:rPr lang="de-CH" altLang="de-DE" dirty="0">
                <a:solidFill>
                  <a:srgbClr val="0064BA"/>
                </a:solidFill>
              </a:rPr>
              <a:t>: </a:t>
            </a:r>
            <a:r>
              <a:rPr lang="de-CH" altLang="de-DE" dirty="0" err="1">
                <a:solidFill>
                  <a:srgbClr val="0064BA"/>
                </a:solidFill>
              </a:rPr>
              <a:t>Sequence</a:t>
            </a:r>
            <a:r>
              <a:rPr lang="de-CH" altLang="de-DE" dirty="0">
                <a:solidFill>
                  <a:srgbClr val="0064BA"/>
                </a:solidFill>
              </a:rPr>
              <a:t>/Pattern Recognition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4671" y="1137637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b="0" dirty="0" smtClean="0">
                <a:solidFill>
                  <a:schemeClr val="tx1"/>
                </a:solidFill>
              </a:rPr>
              <a:t> VHDL Code of Short-Cut</a:t>
            </a:r>
            <a:endParaRPr lang="de-CH" altLang="de-DE" sz="2300" dirty="0" smtClean="0">
              <a:solidFill>
                <a:schemeClr val="tx1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88" y="2051367"/>
            <a:ext cx="4762500" cy="32385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4789216" y="2462019"/>
            <a:ext cx="1992853" cy="147732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 i="1" dirty="0" smtClean="0">
                <a:solidFill>
                  <a:schemeClr val="tx1"/>
                </a:solidFill>
              </a:rPr>
              <a:t>Variation 1:</a:t>
            </a:r>
            <a:br>
              <a:rPr lang="de-CH" altLang="de-DE" sz="1800" b="0" i="1" dirty="0" smtClean="0">
                <a:solidFill>
                  <a:schemeClr val="tx1"/>
                </a:solidFill>
              </a:rPr>
            </a:br>
            <a:r>
              <a:rPr lang="de-CH" altLang="de-DE" sz="1800" b="0" i="1" dirty="0" smtClean="0">
                <a:solidFill>
                  <a:schemeClr val="tx1"/>
                </a:solidFill>
              </a:rPr>
              <a:t>Moore-FSM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 i="1" dirty="0" smtClean="0">
                <a:solidFill>
                  <a:schemeClr val="tx1"/>
                </a:solidFill>
              </a:rPr>
              <a:t>Output </a:t>
            </a:r>
            <a:r>
              <a:rPr lang="de-CH" altLang="de-DE" sz="1800" b="0" i="1" dirty="0" err="1" smtClean="0">
                <a:solidFill>
                  <a:schemeClr val="tx1"/>
                </a:solidFill>
              </a:rPr>
              <a:t>depends</a:t>
            </a:r>
            <a:r>
              <a:rPr lang="de-CH" altLang="de-DE" sz="1800" b="0" i="1" dirty="0" smtClean="0">
                <a:solidFill>
                  <a:schemeClr val="tx1"/>
                </a:solidFill>
              </a:rPr>
              <a:t> 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 i="1" dirty="0" err="1">
                <a:solidFill>
                  <a:schemeClr val="tx1"/>
                </a:solidFill>
              </a:rPr>
              <a:t>o</a:t>
            </a:r>
            <a:r>
              <a:rPr lang="de-CH" altLang="de-DE" sz="1800" b="0" i="1" dirty="0" err="1" smtClean="0">
                <a:solidFill>
                  <a:schemeClr val="tx1"/>
                </a:solidFill>
              </a:rPr>
              <a:t>nly</a:t>
            </a:r>
            <a:r>
              <a:rPr lang="de-CH" altLang="de-DE" sz="1800" b="0" i="1" dirty="0" smtClean="0">
                <a:solidFill>
                  <a:schemeClr val="tx1"/>
                </a:solidFill>
              </a:rPr>
              <a:t> on </a:t>
            </a:r>
            <a:r>
              <a:rPr lang="de-CH" altLang="de-DE" sz="1800" b="0" i="1" dirty="0" err="1" smtClean="0">
                <a:solidFill>
                  <a:schemeClr val="tx1"/>
                </a:solidFill>
              </a:rPr>
              <a:t>state</a:t>
            </a:r>
            <a:r>
              <a:rPr lang="de-CH" altLang="de-DE" sz="1800" b="0" i="1" dirty="0" smtClean="0">
                <a:solidFill>
                  <a:schemeClr val="tx1"/>
                </a:solidFill>
              </a:rPr>
              <a:t> </a:t>
            </a:r>
            <a:br>
              <a:rPr lang="de-CH" altLang="de-DE" sz="1800" b="0" i="1" dirty="0" smtClean="0">
                <a:solidFill>
                  <a:schemeClr val="tx1"/>
                </a:solidFill>
              </a:rPr>
            </a:br>
            <a:r>
              <a:rPr lang="de-CH" altLang="de-DE" sz="1800" b="0" i="1" dirty="0" smtClean="0">
                <a:solidFill>
                  <a:schemeClr val="tx1"/>
                </a:solidFill>
              </a:rPr>
              <a:t>(FFs </a:t>
            </a:r>
            <a:r>
              <a:rPr lang="de-CH" altLang="de-DE" sz="1800" b="0" i="1" dirty="0" err="1" smtClean="0">
                <a:solidFill>
                  <a:schemeClr val="tx1"/>
                </a:solidFill>
              </a:rPr>
              <a:t>output</a:t>
            </a:r>
            <a:r>
              <a:rPr lang="de-CH" altLang="de-DE" sz="1800" b="0" i="1" dirty="0" smtClean="0">
                <a:solidFill>
                  <a:schemeClr val="tx1"/>
                </a:solidFill>
              </a:rPr>
              <a:t> </a:t>
            </a:r>
            <a:r>
              <a:rPr lang="de-CH" altLang="de-DE" sz="1800" b="0" i="1" dirty="0" err="1" smtClean="0">
                <a:solidFill>
                  <a:schemeClr val="tx1"/>
                </a:solidFill>
              </a:rPr>
              <a:t>only</a:t>
            </a:r>
            <a:r>
              <a:rPr lang="de-CH" altLang="de-DE" sz="1800" b="0" i="1" dirty="0" smtClean="0">
                <a:solidFill>
                  <a:schemeClr val="tx1"/>
                </a:solidFill>
              </a:rPr>
              <a:t>) </a:t>
            </a:r>
            <a:endParaRPr lang="de-CH" altLang="de-DE" sz="1800" i="1" dirty="0">
              <a:solidFill>
                <a:schemeClr val="tx1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 bwMode="auto">
          <a:xfrm flipH="1">
            <a:off x="3042532" y="3418764"/>
            <a:ext cx="1754656" cy="8386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hteck 10"/>
          <p:cNvSpPr/>
          <p:nvPr/>
        </p:nvSpPr>
        <p:spPr>
          <a:xfrm>
            <a:off x="7995449" y="3010294"/>
            <a:ext cx="2287806" cy="1200329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1800" b="0" i="1" dirty="0" smtClean="0">
                <a:solidFill>
                  <a:schemeClr val="tx1"/>
                </a:solidFill>
              </a:rPr>
              <a:t>Variation 2:</a:t>
            </a:r>
            <a:br>
              <a:rPr lang="de-CH" altLang="de-DE" sz="1800" b="0" i="1" dirty="0" smtClean="0">
                <a:solidFill>
                  <a:schemeClr val="tx1"/>
                </a:solidFill>
              </a:rPr>
            </a:br>
            <a:r>
              <a:rPr lang="de-CH" altLang="de-DE" sz="1800" b="0" i="1" dirty="0" err="1" smtClean="0">
                <a:solidFill>
                  <a:schemeClr val="tx1"/>
                </a:solidFill>
              </a:rPr>
              <a:t>Mealy</a:t>
            </a:r>
            <a:r>
              <a:rPr lang="de-CH" altLang="de-DE" sz="1800" b="0" i="1" dirty="0" smtClean="0">
                <a:solidFill>
                  <a:schemeClr val="tx1"/>
                </a:solidFill>
              </a:rPr>
              <a:t>-FSM</a:t>
            </a:r>
            <a:r>
              <a:rPr lang="de-CH" altLang="de-DE" sz="1800" b="0" i="1" dirty="0">
                <a:solidFill>
                  <a:schemeClr val="tx1"/>
                </a:solidFill>
              </a:rPr>
              <a:t/>
            </a:r>
            <a:br>
              <a:rPr lang="de-CH" altLang="de-DE" sz="1800" b="0" i="1" dirty="0">
                <a:solidFill>
                  <a:schemeClr val="tx1"/>
                </a:solidFill>
              </a:rPr>
            </a:br>
            <a:r>
              <a:rPr lang="de-CH" altLang="de-DE" sz="1800" b="0" i="1" dirty="0" err="1" smtClean="0">
                <a:solidFill>
                  <a:schemeClr val="tx1"/>
                </a:solidFill>
              </a:rPr>
              <a:t>depends</a:t>
            </a:r>
            <a:r>
              <a:rPr lang="de-CH" altLang="de-DE" sz="1800" b="0" i="1" dirty="0" smtClean="0">
                <a:solidFill>
                  <a:schemeClr val="tx1"/>
                </a:solidFill>
              </a:rPr>
              <a:t> </a:t>
            </a:r>
            <a:r>
              <a:rPr lang="de-CH" altLang="de-DE" sz="1800" b="0" i="1" dirty="0" err="1" smtClean="0">
                <a:solidFill>
                  <a:schemeClr val="tx1"/>
                </a:solidFill>
              </a:rPr>
              <a:t>additionally</a:t>
            </a:r>
            <a:r>
              <a:rPr lang="de-CH" altLang="de-DE" sz="1800" b="0" i="1" dirty="0" smtClean="0">
                <a:solidFill>
                  <a:schemeClr val="tx1"/>
                </a:solidFill>
              </a:rPr>
              <a:t/>
            </a:r>
            <a:br>
              <a:rPr lang="de-CH" altLang="de-DE" sz="1800" b="0" i="1" dirty="0" smtClean="0">
                <a:solidFill>
                  <a:schemeClr val="tx1"/>
                </a:solidFill>
              </a:rPr>
            </a:br>
            <a:r>
              <a:rPr lang="de-CH" altLang="de-DE" sz="1800" b="0" i="1" dirty="0" smtClean="0">
                <a:solidFill>
                  <a:schemeClr val="tx1"/>
                </a:solidFill>
              </a:rPr>
              <a:t>on </a:t>
            </a:r>
            <a:r>
              <a:rPr lang="de-CH" altLang="de-DE" sz="1800" b="0" i="1" dirty="0" err="1" smtClean="0">
                <a:solidFill>
                  <a:schemeClr val="tx1"/>
                </a:solidFill>
              </a:rPr>
              <a:t>inputs</a:t>
            </a:r>
            <a:r>
              <a:rPr lang="de-CH" altLang="de-DE" sz="1800" b="0" i="1" dirty="0" smtClean="0">
                <a:solidFill>
                  <a:schemeClr val="tx1"/>
                </a:solidFill>
              </a:rPr>
              <a:t>, e.g. </a:t>
            </a:r>
            <a:r>
              <a:rPr lang="de-CH" altLang="de-DE" sz="1800" i="1" dirty="0" err="1" smtClean="0">
                <a:solidFill>
                  <a:schemeClr val="tx1"/>
                </a:solidFill>
              </a:rPr>
              <a:t>e_in</a:t>
            </a:r>
            <a:endParaRPr lang="de-CH" altLang="de-DE" sz="1800" i="1" dirty="0">
              <a:solidFill>
                <a:schemeClr val="tx1"/>
              </a:solidFill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603" y="4958350"/>
            <a:ext cx="5626100" cy="1714500"/>
          </a:xfrm>
          <a:prstGeom prst="rect">
            <a:avLst/>
          </a:prstGeom>
        </p:spPr>
      </p:pic>
      <p:cxnSp>
        <p:nvCxnSpPr>
          <p:cNvPr id="12" name="Gerade Verbindung mit Pfeil 11"/>
          <p:cNvCxnSpPr/>
          <p:nvPr/>
        </p:nvCxnSpPr>
        <p:spPr bwMode="auto">
          <a:xfrm flipH="1">
            <a:off x="7886614" y="3745546"/>
            <a:ext cx="46011" cy="15828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mit Pfeil 12"/>
          <p:cNvCxnSpPr/>
          <p:nvPr/>
        </p:nvCxnSpPr>
        <p:spPr bwMode="auto">
          <a:xfrm flipH="1">
            <a:off x="6230148" y="3708734"/>
            <a:ext cx="1684073" cy="16933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451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hteck 92"/>
          <p:cNvSpPr/>
          <p:nvPr/>
        </p:nvSpPr>
        <p:spPr bwMode="auto">
          <a:xfrm>
            <a:off x="6812620" y="2731043"/>
            <a:ext cx="1666608" cy="3907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2" name="Rechteck 91"/>
          <p:cNvSpPr/>
          <p:nvPr/>
        </p:nvSpPr>
        <p:spPr bwMode="auto">
          <a:xfrm>
            <a:off x="5056480" y="2729331"/>
            <a:ext cx="1666608" cy="3907101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1" name="Rechteck 90"/>
          <p:cNvSpPr/>
          <p:nvPr/>
        </p:nvSpPr>
        <p:spPr bwMode="auto">
          <a:xfrm>
            <a:off x="2805224" y="2727619"/>
            <a:ext cx="2174199" cy="3907101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Line 75"/>
          <p:cNvSpPr>
            <a:spLocks noChangeShapeType="1"/>
          </p:cNvSpPr>
          <p:nvPr/>
        </p:nvSpPr>
        <p:spPr bwMode="auto">
          <a:xfrm>
            <a:off x="4107590" y="3739376"/>
            <a:ext cx="1379450" cy="1868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 flipH="1">
            <a:off x="2234148" y="3741245"/>
            <a:ext cx="1309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119178" y="4177860"/>
            <a:ext cx="14557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3204110" y="3512645"/>
            <a:ext cx="339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82302" y="3466608"/>
            <a:ext cx="436562" cy="7318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de-CH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585464" y="3512645"/>
            <a:ext cx="436563" cy="7318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de-CH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6118864" y="3741244"/>
            <a:ext cx="1411476" cy="19657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245739" y="3969845"/>
            <a:ext cx="14605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3204110" y="3147391"/>
            <a:ext cx="3109970" cy="12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6312539" y="3147520"/>
            <a:ext cx="0" cy="593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5245739" y="3969845"/>
            <a:ext cx="0" cy="155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210016" y="2849852"/>
            <a:ext cx="1355725" cy="28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de-CH" sz="1200" b="0" dirty="0" err="1" smtClean="0">
                <a:solidFill>
                  <a:srgbClr val="0A64A6"/>
                </a:solidFill>
              </a:rPr>
              <a:t>state</a:t>
            </a:r>
            <a:endParaRPr lang="de-CH" sz="1200" b="0" dirty="0">
              <a:solidFill>
                <a:srgbClr val="0A64A6"/>
              </a:solidFill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 flipV="1">
            <a:off x="2084077" y="5504567"/>
            <a:ext cx="3153664" cy="2152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1911885" y="5080207"/>
            <a:ext cx="46037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sz="1600" b="0" dirty="0" err="1"/>
              <a:t>clk</a:t>
            </a:r>
            <a:endParaRPr lang="de-CH" sz="1600" b="0" dirty="0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254910" y="3253883"/>
            <a:ext cx="1063625" cy="1187450"/>
          </a:xfrm>
          <a:custGeom>
            <a:avLst/>
            <a:gdLst>
              <a:gd name="T0" fmla="*/ 2147483647 w 466"/>
              <a:gd name="T1" fmla="*/ 2147483647 h 464"/>
              <a:gd name="T2" fmla="*/ 2147483647 w 466"/>
              <a:gd name="T3" fmla="*/ 2147483647 h 464"/>
              <a:gd name="T4" fmla="*/ 2147483647 w 466"/>
              <a:gd name="T5" fmla="*/ 2147483647 h 464"/>
              <a:gd name="T6" fmla="*/ 2147483647 w 466"/>
              <a:gd name="T7" fmla="*/ 2147483647 h 464"/>
              <a:gd name="T8" fmla="*/ 2147483647 w 466"/>
              <a:gd name="T9" fmla="*/ 2147483647 h 464"/>
              <a:gd name="T10" fmla="*/ 2147483647 w 466"/>
              <a:gd name="T11" fmla="*/ 2147483647 h 464"/>
              <a:gd name="T12" fmla="*/ 2147483647 w 466"/>
              <a:gd name="T13" fmla="*/ 2147483647 h 464"/>
              <a:gd name="T14" fmla="*/ 2147483647 w 466"/>
              <a:gd name="T15" fmla="*/ 2147483647 h 464"/>
              <a:gd name="T16" fmla="*/ 2147483647 w 466"/>
              <a:gd name="T17" fmla="*/ 2147483647 h 464"/>
              <a:gd name="T18" fmla="*/ 2147483647 w 466"/>
              <a:gd name="T19" fmla="*/ 2147483647 h 464"/>
              <a:gd name="T20" fmla="*/ 2147483647 w 466"/>
              <a:gd name="T21" fmla="*/ 2147483647 h 464"/>
              <a:gd name="T22" fmla="*/ 2147483647 w 466"/>
              <a:gd name="T23" fmla="*/ 2147483647 h 464"/>
              <a:gd name="T24" fmla="*/ 2147483647 w 466"/>
              <a:gd name="T25" fmla="*/ 2147483647 h 464"/>
              <a:gd name="T26" fmla="*/ 2147483647 w 466"/>
              <a:gd name="T27" fmla="*/ 2147483647 h 464"/>
              <a:gd name="T28" fmla="*/ 2147483647 w 466"/>
              <a:gd name="T29" fmla="*/ 2147483647 h 464"/>
              <a:gd name="T30" fmla="*/ 2147483647 w 466"/>
              <a:gd name="T31" fmla="*/ 0 h 464"/>
              <a:gd name="T32" fmla="*/ 2147483647 w 466"/>
              <a:gd name="T33" fmla="*/ 2147483647 h 464"/>
              <a:gd name="T34" fmla="*/ 2147483647 w 466"/>
              <a:gd name="T35" fmla="*/ 2147483647 h 46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6" h="464">
                <a:moveTo>
                  <a:pt x="225" y="40"/>
                </a:moveTo>
                <a:cubicBezTo>
                  <a:pt x="238" y="79"/>
                  <a:pt x="272" y="90"/>
                  <a:pt x="305" y="112"/>
                </a:cubicBezTo>
                <a:cubicBezTo>
                  <a:pt x="313" y="117"/>
                  <a:pt x="321" y="123"/>
                  <a:pt x="329" y="128"/>
                </a:cubicBezTo>
                <a:cubicBezTo>
                  <a:pt x="337" y="133"/>
                  <a:pt x="353" y="144"/>
                  <a:pt x="353" y="144"/>
                </a:cubicBezTo>
                <a:cubicBezTo>
                  <a:pt x="358" y="152"/>
                  <a:pt x="362" y="161"/>
                  <a:pt x="369" y="168"/>
                </a:cubicBezTo>
                <a:cubicBezTo>
                  <a:pt x="376" y="175"/>
                  <a:pt x="387" y="176"/>
                  <a:pt x="393" y="184"/>
                </a:cubicBezTo>
                <a:cubicBezTo>
                  <a:pt x="406" y="201"/>
                  <a:pt x="427" y="263"/>
                  <a:pt x="433" y="280"/>
                </a:cubicBezTo>
                <a:cubicBezTo>
                  <a:pt x="439" y="298"/>
                  <a:pt x="465" y="328"/>
                  <a:pt x="465" y="328"/>
                </a:cubicBezTo>
                <a:cubicBezTo>
                  <a:pt x="452" y="379"/>
                  <a:pt x="466" y="354"/>
                  <a:pt x="409" y="392"/>
                </a:cubicBezTo>
                <a:cubicBezTo>
                  <a:pt x="395" y="401"/>
                  <a:pt x="361" y="408"/>
                  <a:pt x="361" y="408"/>
                </a:cubicBezTo>
                <a:cubicBezTo>
                  <a:pt x="324" y="463"/>
                  <a:pt x="347" y="450"/>
                  <a:pt x="305" y="464"/>
                </a:cubicBezTo>
                <a:cubicBezTo>
                  <a:pt x="225" y="455"/>
                  <a:pt x="141" y="454"/>
                  <a:pt x="73" y="408"/>
                </a:cubicBezTo>
                <a:cubicBezTo>
                  <a:pt x="49" y="336"/>
                  <a:pt x="44" y="248"/>
                  <a:pt x="1" y="184"/>
                </a:cubicBezTo>
                <a:cubicBezTo>
                  <a:pt x="4" y="157"/>
                  <a:pt x="0" y="129"/>
                  <a:pt x="9" y="104"/>
                </a:cubicBezTo>
                <a:cubicBezTo>
                  <a:pt x="12" y="96"/>
                  <a:pt x="26" y="101"/>
                  <a:pt x="33" y="96"/>
                </a:cubicBezTo>
                <a:cubicBezTo>
                  <a:pt x="74" y="64"/>
                  <a:pt x="35" y="18"/>
                  <a:pt x="89" y="0"/>
                </a:cubicBezTo>
                <a:cubicBezTo>
                  <a:pt x="102" y="1"/>
                  <a:pt x="162" y="3"/>
                  <a:pt x="185" y="16"/>
                </a:cubicBezTo>
                <a:cubicBezTo>
                  <a:pt x="223" y="37"/>
                  <a:pt x="249" y="64"/>
                  <a:pt x="225" y="40"/>
                </a:cubicBezTo>
                <a:close/>
              </a:path>
            </a:pathLst>
          </a:custGeom>
          <a:solidFill>
            <a:srgbClr val="CCFFFF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7811011" y="3813470"/>
            <a:ext cx="11160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138152" y="3317383"/>
            <a:ext cx="712690" cy="48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altLang="de-DE" sz="1600" b="0" dirty="0"/>
              <a:t>e1_in</a:t>
            </a:r>
            <a:endParaRPr lang="de-CH" sz="1600" b="0" dirty="0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2085411" y="3694777"/>
            <a:ext cx="712690" cy="48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altLang="de-DE" sz="1600" b="0" dirty="0" smtClean="0"/>
              <a:t>e0_in</a:t>
            </a:r>
            <a:endParaRPr lang="de-CH" sz="1600" b="0" dirty="0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2670710" y="3969845"/>
            <a:ext cx="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66" name="Text Box 65"/>
          <p:cNvSpPr txBox="1">
            <a:spLocks noChangeArrowheads="1"/>
          </p:cNvSpPr>
          <p:nvPr/>
        </p:nvSpPr>
        <p:spPr bwMode="auto">
          <a:xfrm>
            <a:off x="3339048" y="3571383"/>
            <a:ext cx="906462" cy="59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</a:pPr>
            <a:r>
              <a:rPr lang="de-CH" sz="1600" b="0" dirty="0" smtClean="0"/>
              <a:t>Drive-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 err="1"/>
              <a:t>logik</a:t>
            </a:r>
            <a:endParaRPr lang="de-CH" sz="1600" b="0" dirty="0"/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5487039" y="3603133"/>
            <a:ext cx="436563" cy="7318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de-CH"/>
          </a:p>
        </p:txBody>
      </p:sp>
      <p:sp>
        <p:nvSpPr>
          <p:cNvPr id="70" name="Text Box 69"/>
          <p:cNvSpPr txBox="1">
            <a:spLocks noChangeArrowheads="1"/>
          </p:cNvSpPr>
          <p:nvPr/>
        </p:nvSpPr>
        <p:spPr bwMode="auto">
          <a:xfrm>
            <a:off x="5655314" y="3457083"/>
            <a:ext cx="2444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CH" sz="1600" b="0"/>
              <a:t>Q</a:t>
            </a:r>
          </a:p>
        </p:txBody>
      </p:sp>
      <p:sp>
        <p:nvSpPr>
          <p:cNvPr id="71" name="Text Box 70"/>
          <p:cNvSpPr txBox="1">
            <a:spLocks noChangeArrowheads="1"/>
          </p:cNvSpPr>
          <p:nvPr/>
        </p:nvSpPr>
        <p:spPr bwMode="auto">
          <a:xfrm>
            <a:off x="5477514" y="3457083"/>
            <a:ext cx="242888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CH" sz="1600" b="0"/>
              <a:t>D</a:t>
            </a:r>
          </a:p>
        </p:txBody>
      </p:sp>
      <p:sp>
        <p:nvSpPr>
          <p:cNvPr id="72" name="Text Box 71"/>
          <p:cNvSpPr txBox="1">
            <a:spLocks noChangeArrowheads="1"/>
          </p:cNvSpPr>
          <p:nvPr/>
        </p:nvSpPr>
        <p:spPr bwMode="auto">
          <a:xfrm>
            <a:off x="5585464" y="4028583"/>
            <a:ext cx="4349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</a:pPr>
            <a:r>
              <a:rPr lang="de-CH" sz="1400" b="0"/>
              <a:t>!Q</a:t>
            </a:r>
          </a:p>
        </p:txBody>
      </p:sp>
      <p:sp>
        <p:nvSpPr>
          <p:cNvPr id="73" name="Line 72"/>
          <p:cNvSpPr>
            <a:spLocks noChangeShapeType="1"/>
          </p:cNvSpPr>
          <p:nvPr/>
        </p:nvSpPr>
        <p:spPr bwMode="auto">
          <a:xfrm>
            <a:off x="5487039" y="3877770"/>
            <a:ext cx="147638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 flipH="1">
            <a:off x="5487039" y="3969845"/>
            <a:ext cx="147638" cy="90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5" name="Line 74"/>
          <p:cNvSpPr>
            <a:spLocks noChangeShapeType="1"/>
          </p:cNvSpPr>
          <p:nvPr/>
        </p:nvSpPr>
        <p:spPr bwMode="auto">
          <a:xfrm>
            <a:off x="5342577" y="3969845"/>
            <a:ext cx="144462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7" name="Line 76"/>
          <p:cNvSpPr>
            <a:spLocks noChangeShapeType="1"/>
          </p:cNvSpPr>
          <p:nvPr/>
        </p:nvSpPr>
        <p:spPr bwMode="auto">
          <a:xfrm>
            <a:off x="3204110" y="3147520"/>
            <a:ext cx="0" cy="365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 flipV="1">
            <a:off x="3397785" y="3055445"/>
            <a:ext cx="193675" cy="136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79" name="Text Box 78"/>
          <p:cNvSpPr txBox="1">
            <a:spLocks noChangeArrowheads="1"/>
          </p:cNvSpPr>
          <p:nvPr/>
        </p:nvSpPr>
        <p:spPr bwMode="auto">
          <a:xfrm>
            <a:off x="3320358" y="2601420"/>
            <a:ext cx="353291" cy="498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sz="2000" b="0" dirty="0"/>
              <a:t>2</a:t>
            </a:r>
          </a:p>
        </p:txBody>
      </p:sp>
      <p:sp>
        <p:nvSpPr>
          <p:cNvPr id="80" name="Text Box 79"/>
          <p:cNvSpPr txBox="1">
            <a:spLocks noChangeArrowheads="1"/>
          </p:cNvSpPr>
          <p:nvPr/>
        </p:nvSpPr>
        <p:spPr bwMode="auto">
          <a:xfrm>
            <a:off x="4324542" y="3478021"/>
            <a:ext cx="540756" cy="47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CH" sz="1200" b="0" dirty="0" err="1" smtClean="0">
                <a:solidFill>
                  <a:srgbClr val="0A64A6"/>
                </a:solidFill>
              </a:rPr>
              <a:t>next</a:t>
            </a:r>
            <a:r>
              <a:rPr lang="de-CH" sz="1200" b="0" dirty="0">
                <a:solidFill>
                  <a:srgbClr val="0A64A6"/>
                </a:solidFill>
              </a:rPr>
              <a:t/>
            </a:r>
            <a:br>
              <a:rPr lang="de-CH" sz="1200" b="0" dirty="0">
                <a:solidFill>
                  <a:srgbClr val="0A64A6"/>
                </a:solidFill>
              </a:rPr>
            </a:br>
            <a:r>
              <a:rPr lang="de-CH" sz="1200" b="0" dirty="0" err="1" smtClean="0">
                <a:solidFill>
                  <a:srgbClr val="0A64A6"/>
                </a:solidFill>
              </a:rPr>
              <a:t>state</a:t>
            </a:r>
            <a:endParaRPr lang="de-CH" sz="1200" b="0" dirty="0">
              <a:solidFill>
                <a:srgbClr val="0A64A6"/>
              </a:solidFill>
            </a:endParaRPr>
          </a:p>
        </p:txBody>
      </p:sp>
      <p:sp>
        <p:nvSpPr>
          <p:cNvPr id="85" name="Line 84"/>
          <p:cNvSpPr>
            <a:spLocks noChangeShapeType="1"/>
          </p:cNvSpPr>
          <p:nvPr/>
        </p:nvSpPr>
        <p:spPr bwMode="auto">
          <a:xfrm flipV="1">
            <a:off x="2116369" y="4751131"/>
            <a:ext cx="3616489" cy="1076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86" name="Text Box 85"/>
          <p:cNvSpPr txBox="1">
            <a:spLocks noChangeArrowheads="1"/>
          </p:cNvSpPr>
          <p:nvPr/>
        </p:nvSpPr>
        <p:spPr bwMode="auto">
          <a:xfrm>
            <a:off x="2053173" y="4320683"/>
            <a:ext cx="6667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sz="1600" b="0"/>
              <a:t>reset</a:t>
            </a:r>
          </a:p>
        </p:txBody>
      </p:sp>
      <p:sp>
        <p:nvSpPr>
          <p:cNvPr id="87" name="Line 86"/>
          <p:cNvSpPr>
            <a:spLocks noChangeShapeType="1"/>
          </p:cNvSpPr>
          <p:nvPr/>
        </p:nvSpPr>
        <p:spPr bwMode="auto">
          <a:xfrm>
            <a:off x="5731514" y="4334970"/>
            <a:ext cx="0" cy="411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88" name="Rectangle 2"/>
          <p:cNvSpPr>
            <a:spLocks noGrp="1" noChangeArrowheads="1"/>
          </p:cNvSpPr>
          <p:nvPr>
            <p:ph type="title"/>
          </p:nvPr>
        </p:nvSpPr>
        <p:spPr>
          <a:xfrm>
            <a:off x="515407" y="628650"/>
            <a:ext cx="8478468" cy="709613"/>
          </a:xfrm>
        </p:spPr>
        <p:txBody>
          <a:bodyPr/>
          <a:lstStyle/>
          <a:p>
            <a:pPr eaLnBrk="1" hangingPunct="1"/>
            <a:r>
              <a:rPr lang="de-CH" altLang="de-DE" sz="3200" dirty="0" err="1">
                <a:solidFill>
                  <a:srgbClr val="0064BA"/>
                </a:solidFill>
              </a:rPr>
              <a:t>Example</a:t>
            </a:r>
            <a:r>
              <a:rPr lang="de-CH" altLang="de-DE" sz="3200" dirty="0">
                <a:solidFill>
                  <a:srgbClr val="0064BA"/>
                </a:solidFill>
              </a:rPr>
              <a:t>: </a:t>
            </a:r>
            <a:r>
              <a:rPr lang="de-CH" altLang="de-DE" sz="3200" dirty="0" err="1">
                <a:solidFill>
                  <a:srgbClr val="0064BA"/>
                </a:solidFill>
              </a:rPr>
              <a:t>Sequence</a:t>
            </a:r>
            <a:r>
              <a:rPr lang="de-CH" altLang="de-DE" sz="3200" dirty="0">
                <a:solidFill>
                  <a:srgbClr val="0064BA"/>
                </a:solidFill>
              </a:rPr>
              <a:t>/Pattern Recognition</a:t>
            </a:r>
            <a:endParaRPr lang="de-CH" altLang="de-DE" sz="3200" dirty="0" smtClean="0">
              <a:solidFill>
                <a:srgbClr val="0064BA"/>
              </a:solidFill>
            </a:endParaRPr>
          </a:p>
        </p:txBody>
      </p:sp>
      <p:sp>
        <p:nvSpPr>
          <p:cNvPr id="90" name="Text Box 16"/>
          <p:cNvSpPr txBox="1">
            <a:spLocks noChangeArrowheads="1"/>
          </p:cNvSpPr>
          <p:nvPr/>
        </p:nvSpPr>
        <p:spPr bwMode="auto">
          <a:xfrm>
            <a:off x="8911344" y="3435677"/>
            <a:ext cx="724111" cy="48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sz="1600" b="0" dirty="0" err="1"/>
              <a:t>q</a:t>
            </a:r>
            <a:r>
              <a:rPr lang="de-CH" sz="1600" b="0" dirty="0" err="1" smtClean="0"/>
              <a:t>_out</a:t>
            </a:r>
            <a:endParaRPr lang="de-CH" sz="1600" b="0" dirty="0"/>
          </a:p>
        </p:txBody>
      </p:sp>
      <p:sp>
        <p:nvSpPr>
          <p:cNvPr id="94" name="Rechteck 93"/>
          <p:cNvSpPr/>
          <p:nvPr/>
        </p:nvSpPr>
        <p:spPr>
          <a:xfrm>
            <a:off x="2883203" y="6028367"/>
            <a:ext cx="1468672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altLang="de-DE" sz="2000" b="0" dirty="0" smtClean="0">
                <a:solidFill>
                  <a:schemeClr val="tx1"/>
                </a:solidFill>
              </a:rPr>
              <a:t>Drive </a:t>
            </a:r>
            <a:r>
              <a:rPr lang="de-CH" altLang="de-DE" sz="2000" b="0" dirty="0" err="1" smtClean="0">
                <a:solidFill>
                  <a:schemeClr val="tx1"/>
                </a:solidFill>
              </a:rPr>
              <a:t>Logic</a:t>
            </a:r>
            <a:endParaRPr lang="en-US" sz="2000" dirty="0"/>
          </a:p>
        </p:txBody>
      </p:sp>
      <p:sp>
        <p:nvSpPr>
          <p:cNvPr id="95" name="Rechteck 94"/>
          <p:cNvSpPr/>
          <p:nvPr/>
        </p:nvSpPr>
        <p:spPr>
          <a:xfrm>
            <a:off x="5102169" y="5696417"/>
            <a:ext cx="1111202" cy="913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altLang="de-DE" sz="2000" b="0" dirty="0" err="1" smtClean="0">
                <a:solidFill>
                  <a:schemeClr val="tx1"/>
                </a:solidFill>
              </a:rPr>
              <a:t>clocked</a:t>
            </a:r>
            <a:r>
              <a:rPr lang="en-US" altLang="de-DE" sz="2000" b="0" dirty="0" smtClean="0"/>
              <a:t/>
            </a:r>
            <a:br>
              <a:rPr lang="en-US" altLang="de-DE" sz="2000" b="0" dirty="0" smtClean="0"/>
            </a:br>
            <a:r>
              <a:rPr lang="en-US" altLang="de-DE" sz="2000" b="0" dirty="0" smtClean="0"/>
              <a:t>Process</a:t>
            </a:r>
            <a:endParaRPr lang="de-CH" altLang="de-DE" sz="2000" b="0" dirty="0" smtClean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7114917" y="5696415"/>
            <a:ext cx="1023037" cy="913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altLang="de-DE" sz="2000" b="0" dirty="0" smtClean="0">
                <a:solidFill>
                  <a:schemeClr val="tx1"/>
                </a:solidFill>
              </a:rPr>
              <a:t>Output </a:t>
            </a:r>
            <a:br>
              <a:rPr lang="de-CH" altLang="de-DE" sz="2000" b="0" dirty="0" smtClean="0">
                <a:solidFill>
                  <a:schemeClr val="tx1"/>
                </a:solidFill>
              </a:rPr>
            </a:br>
            <a:r>
              <a:rPr lang="de-CH" altLang="de-DE" sz="2000" b="0" dirty="0" err="1" smtClean="0">
                <a:solidFill>
                  <a:schemeClr val="tx1"/>
                </a:solidFill>
              </a:rPr>
              <a:t>Logic</a:t>
            </a:r>
            <a:endParaRPr lang="en-US" sz="2000" dirty="0"/>
          </a:p>
        </p:txBody>
      </p:sp>
      <p:sp>
        <p:nvSpPr>
          <p:cNvPr id="49" name="Line 2"/>
          <p:cNvSpPr>
            <a:spLocks noChangeShapeType="1"/>
          </p:cNvSpPr>
          <p:nvPr/>
        </p:nvSpPr>
        <p:spPr bwMode="auto">
          <a:xfrm flipH="1">
            <a:off x="2896342" y="2485018"/>
            <a:ext cx="0" cy="1690178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50" name="Line 2"/>
          <p:cNvSpPr>
            <a:spLocks noChangeShapeType="1"/>
          </p:cNvSpPr>
          <p:nvPr/>
        </p:nvSpPr>
        <p:spPr bwMode="auto">
          <a:xfrm flipH="1">
            <a:off x="2889067" y="2494155"/>
            <a:ext cx="4173624" cy="1667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auto">
          <a:xfrm>
            <a:off x="7050630" y="2500376"/>
            <a:ext cx="2924" cy="816027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52" name="Line 2"/>
          <p:cNvSpPr>
            <a:spLocks noChangeShapeType="1"/>
          </p:cNvSpPr>
          <p:nvPr/>
        </p:nvSpPr>
        <p:spPr bwMode="auto">
          <a:xfrm flipH="1">
            <a:off x="7037143" y="3316403"/>
            <a:ext cx="518931" cy="1668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394952" y="2871295"/>
            <a:ext cx="484187" cy="2149475"/>
          </a:xfrm>
          <a:custGeom>
            <a:avLst/>
            <a:gdLst>
              <a:gd name="T0" fmla="*/ 2147483647 w 466"/>
              <a:gd name="T1" fmla="*/ 2147483647 h 464"/>
              <a:gd name="T2" fmla="*/ 2147483647 w 466"/>
              <a:gd name="T3" fmla="*/ 2147483647 h 464"/>
              <a:gd name="T4" fmla="*/ 2147483647 w 466"/>
              <a:gd name="T5" fmla="*/ 2147483647 h 464"/>
              <a:gd name="T6" fmla="*/ 2147483647 w 466"/>
              <a:gd name="T7" fmla="*/ 2147483647 h 464"/>
              <a:gd name="T8" fmla="*/ 2147483647 w 466"/>
              <a:gd name="T9" fmla="*/ 2147483647 h 464"/>
              <a:gd name="T10" fmla="*/ 2147483647 w 466"/>
              <a:gd name="T11" fmla="*/ 2147483647 h 464"/>
              <a:gd name="T12" fmla="*/ 2147483647 w 466"/>
              <a:gd name="T13" fmla="*/ 2147483647 h 464"/>
              <a:gd name="T14" fmla="*/ 2147483647 w 466"/>
              <a:gd name="T15" fmla="*/ 2147483647 h 464"/>
              <a:gd name="T16" fmla="*/ 2147483647 w 466"/>
              <a:gd name="T17" fmla="*/ 2147483647 h 464"/>
              <a:gd name="T18" fmla="*/ 2147483647 w 466"/>
              <a:gd name="T19" fmla="*/ 2147483647 h 464"/>
              <a:gd name="T20" fmla="*/ 2147483647 w 466"/>
              <a:gd name="T21" fmla="*/ 2147483647 h 464"/>
              <a:gd name="T22" fmla="*/ 2147483647 w 466"/>
              <a:gd name="T23" fmla="*/ 2147483647 h 464"/>
              <a:gd name="T24" fmla="*/ 2147483647 w 466"/>
              <a:gd name="T25" fmla="*/ 2147483647 h 464"/>
              <a:gd name="T26" fmla="*/ 2147483647 w 466"/>
              <a:gd name="T27" fmla="*/ 2147483647 h 464"/>
              <a:gd name="T28" fmla="*/ 2147483647 w 466"/>
              <a:gd name="T29" fmla="*/ 2147483647 h 464"/>
              <a:gd name="T30" fmla="*/ 2147483647 w 466"/>
              <a:gd name="T31" fmla="*/ 0 h 464"/>
              <a:gd name="T32" fmla="*/ 2147483647 w 466"/>
              <a:gd name="T33" fmla="*/ 2147483647 h 464"/>
              <a:gd name="T34" fmla="*/ 2147483647 w 466"/>
              <a:gd name="T35" fmla="*/ 2147483647 h 46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6" h="464">
                <a:moveTo>
                  <a:pt x="225" y="40"/>
                </a:moveTo>
                <a:cubicBezTo>
                  <a:pt x="238" y="79"/>
                  <a:pt x="272" y="90"/>
                  <a:pt x="305" y="112"/>
                </a:cubicBezTo>
                <a:cubicBezTo>
                  <a:pt x="313" y="117"/>
                  <a:pt x="321" y="123"/>
                  <a:pt x="329" y="128"/>
                </a:cubicBezTo>
                <a:cubicBezTo>
                  <a:pt x="337" y="133"/>
                  <a:pt x="353" y="144"/>
                  <a:pt x="353" y="144"/>
                </a:cubicBezTo>
                <a:cubicBezTo>
                  <a:pt x="358" y="152"/>
                  <a:pt x="362" y="161"/>
                  <a:pt x="369" y="168"/>
                </a:cubicBezTo>
                <a:cubicBezTo>
                  <a:pt x="376" y="175"/>
                  <a:pt x="387" y="176"/>
                  <a:pt x="393" y="184"/>
                </a:cubicBezTo>
                <a:cubicBezTo>
                  <a:pt x="406" y="201"/>
                  <a:pt x="427" y="263"/>
                  <a:pt x="433" y="280"/>
                </a:cubicBezTo>
                <a:cubicBezTo>
                  <a:pt x="439" y="298"/>
                  <a:pt x="465" y="328"/>
                  <a:pt x="465" y="328"/>
                </a:cubicBezTo>
                <a:cubicBezTo>
                  <a:pt x="452" y="379"/>
                  <a:pt x="466" y="354"/>
                  <a:pt x="409" y="392"/>
                </a:cubicBezTo>
                <a:cubicBezTo>
                  <a:pt x="395" y="401"/>
                  <a:pt x="361" y="408"/>
                  <a:pt x="361" y="408"/>
                </a:cubicBezTo>
                <a:cubicBezTo>
                  <a:pt x="324" y="463"/>
                  <a:pt x="347" y="450"/>
                  <a:pt x="305" y="464"/>
                </a:cubicBezTo>
                <a:cubicBezTo>
                  <a:pt x="225" y="455"/>
                  <a:pt x="141" y="454"/>
                  <a:pt x="73" y="408"/>
                </a:cubicBezTo>
                <a:cubicBezTo>
                  <a:pt x="49" y="336"/>
                  <a:pt x="44" y="248"/>
                  <a:pt x="1" y="184"/>
                </a:cubicBezTo>
                <a:cubicBezTo>
                  <a:pt x="4" y="157"/>
                  <a:pt x="0" y="129"/>
                  <a:pt x="9" y="104"/>
                </a:cubicBezTo>
                <a:cubicBezTo>
                  <a:pt x="12" y="96"/>
                  <a:pt x="26" y="101"/>
                  <a:pt x="33" y="96"/>
                </a:cubicBezTo>
                <a:cubicBezTo>
                  <a:pt x="74" y="64"/>
                  <a:pt x="35" y="18"/>
                  <a:pt x="89" y="0"/>
                </a:cubicBezTo>
                <a:cubicBezTo>
                  <a:pt x="102" y="1"/>
                  <a:pt x="162" y="3"/>
                  <a:pt x="185" y="16"/>
                </a:cubicBezTo>
                <a:cubicBezTo>
                  <a:pt x="223" y="37"/>
                  <a:pt x="249" y="64"/>
                  <a:pt x="225" y="40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53" name="Line 77"/>
          <p:cNvSpPr>
            <a:spLocks noChangeShapeType="1"/>
          </p:cNvSpPr>
          <p:nvPr/>
        </p:nvSpPr>
        <p:spPr bwMode="auto">
          <a:xfrm flipV="1">
            <a:off x="3915654" y="2413004"/>
            <a:ext cx="193675" cy="136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endParaRPr lang="en-US"/>
          </a:p>
        </p:txBody>
      </p:sp>
      <p:sp>
        <p:nvSpPr>
          <p:cNvPr id="54" name="Text Box 78"/>
          <p:cNvSpPr txBox="1">
            <a:spLocks noChangeArrowheads="1"/>
          </p:cNvSpPr>
          <p:nvPr/>
        </p:nvSpPr>
        <p:spPr bwMode="auto">
          <a:xfrm>
            <a:off x="3838227" y="1958979"/>
            <a:ext cx="353291" cy="498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CH" sz="2000" b="0" dirty="0"/>
              <a:t>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704469" y="3407763"/>
            <a:ext cx="377064" cy="572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.</a:t>
            </a:r>
            <a:endParaRPr lang="en-US" sz="5400" dirty="0"/>
          </a:p>
        </p:txBody>
      </p:sp>
      <p:sp>
        <p:nvSpPr>
          <p:cNvPr id="55" name="Text Box 3"/>
          <p:cNvSpPr txBox="1">
            <a:spLocks noChangeArrowheads="1"/>
          </p:cNvSpPr>
          <p:nvPr/>
        </p:nvSpPr>
        <p:spPr bwMode="auto">
          <a:xfrm>
            <a:off x="633144" y="1563809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dirty="0" smtClean="0">
                <a:solidFill>
                  <a:schemeClr val="tx1"/>
                </a:solidFill>
              </a:rPr>
              <a:t> </a:t>
            </a:r>
            <a:r>
              <a:rPr lang="de-CH" altLang="de-DE" sz="2300" dirty="0" err="1" smtClean="0">
                <a:solidFill>
                  <a:schemeClr val="tx1"/>
                </a:solidFill>
              </a:rPr>
              <a:t>Mealy</a:t>
            </a:r>
            <a:r>
              <a:rPr lang="de-CH" altLang="de-DE" sz="2300" dirty="0">
                <a:solidFill>
                  <a:schemeClr val="tx1"/>
                </a:solidFill>
              </a:rPr>
              <a:t> </a:t>
            </a:r>
            <a:r>
              <a:rPr lang="de-CH" altLang="de-DE" sz="2300" dirty="0" smtClean="0">
                <a:solidFill>
                  <a:schemeClr val="tx1"/>
                </a:solidFill>
              </a:rPr>
              <a:t>FSM: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outputs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also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depends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directly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on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input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signals</a:t>
            </a:r>
            <a:endParaRPr lang="de-CH" altLang="de-DE" sz="23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8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8" y="2281072"/>
            <a:ext cx="8168234" cy="4418039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6EEF4-886A-4283-82AF-4F7A06398C68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374608" y="386374"/>
            <a:ext cx="7558087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altLang="de-DE" dirty="0" err="1">
                <a:solidFill>
                  <a:srgbClr val="0064BA"/>
                </a:solidFill>
              </a:rPr>
              <a:t>Example</a:t>
            </a:r>
            <a:r>
              <a:rPr lang="de-CH" altLang="de-DE" dirty="0">
                <a:solidFill>
                  <a:srgbClr val="0064BA"/>
                </a:solidFill>
              </a:rPr>
              <a:t>: </a:t>
            </a:r>
            <a:r>
              <a:rPr lang="de-CH" altLang="de-DE" dirty="0" err="1">
                <a:solidFill>
                  <a:srgbClr val="0064BA"/>
                </a:solidFill>
              </a:rPr>
              <a:t>Sequence</a:t>
            </a:r>
            <a:r>
              <a:rPr lang="de-CH" altLang="de-DE" dirty="0">
                <a:solidFill>
                  <a:srgbClr val="0064BA"/>
                </a:solidFill>
              </a:rPr>
              <a:t>/Pattern Recognition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56776" y="892629"/>
            <a:ext cx="9447212" cy="45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Simulated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Timing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Diagram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with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 Short-Cut (</a:t>
            </a:r>
            <a:r>
              <a:rPr lang="de-CH" altLang="de-DE" sz="2300" b="0" dirty="0" err="1" smtClean="0">
                <a:solidFill>
                  <a:schemeClr val="tx1"/>
                </a:solidFill>
              </a:rPr>
              <a:t>Mealy</a:t>
            </a:r>
            <a:r>
              <a:rPr lang="de-CH" altLang="de-DE" sz="2300" b="0" dirty="0" smtClean="0">
                <a:solidFill>
                  <a:schemeClr val="tx1"/>
                </a:solidFill>
              </a:rPr>
              <a:t>)</a:t>
            </a:r>
            <a:endParaRPr lang="de-CH" altLang="de-DE" sz="2300" dirty="0" smtClean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70456" y="5241751"/>
            <a:ext cx="88272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 smtClean="0"/>
              <a:t>q_out</a:t>
            </a:r>
            <a:endParaRPr lang="en-US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475294" y="4759110"/>
            <a:ext cx="126807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/>
              <a:t>a</a:t>
            </a:r>
            <a:r>
              <a:rPr lang="en-US" sz="2000" dirty="0" err="1" smtClean="0"/>
              <a:t>ktuell_z</a:t>
            </a:r>
            <a:endParaRPr lang="en-US" sz="2000" dirty="0"/>
          </a:p>
        </p:txBody>
      </p:sp>
      <p:sp>
        <p:nvSpPr>
          <p:cNvPr id="9" name="Textfeld 8"/>
          <p:cNvSpPr txBox="1"/>
          <p:nvPr/>
        </p:nvSpPr>
        <p:spPr>
          <a:xfrm>
            <a:off x="606167" y="4244181"/>
            <a:ext cx="10681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 smtClean="0"/>
              <a:t>folge_z</a:t>
            </a:r>
            <a:endParaRPr lang="en-US" sz="2000" dirty="0"/>
          </a:p>
        </p:txBody>
      </p:sp>
      <p:sp>
        <p:nvSpPr>
          <p:cNvPr id="11" name="Rechteck 10"/>
          <p:cNvSpPr/>
          <p:nvPr/>
        </p:nvSpPr>
        <p:spPr bwMode="auto">
          <a:xfrm>
            <a:off x="1790798" y="2421757"/>
            <a:ext cx="366367" cy="339045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435410" y="3343812"/>
            <a:ext cx="1151227" cy="2530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276732" y="6870748"/>
            <a:ext cx="4237057" cy="459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Lehrbuch</a:t>
            </a:r>
            <a:r>
              <a:rPr lang="en-US" sz="1000" b="0" dirty="0" smtClean="0"/>
              <a:t> </a:t>
            </a:r>
            <a:r>
              <a:rPr lang="en-US" sz="1000" b="0" dirty="0" err="1"/>
              <a:t>Digitaltechnik</a:t>
            </a:r>
            <a:r>
              <a:rPr lang="en-US" sz="1000" b="0" dirty="0"/>
              <a:t> : </a:t>
            </a:r>
            <a:r>
              <a:rPr lang="en-US" sz="1000" b="0" dirty="0" err="1"/>
              <a:t>eine</a:t>
            </a:r>
            <a:r>
              <a:rPr lang="en-US" sz="1000" b="0" dirty="0"/>
              <a:t> </a:t>
            </a:r>
            <a:r>
              <a:rPr lang="en-US" sz="1000" b="0" dirty="0" err="1"/>
              <a:t>Einführung</a:t>
            </a:r>
            <a:r>
              <a:rPr lang="en-US" sz="1000" b="0" dirty="0"/>
              <a:t> </a:t>
            </a:r>
            <a:r>
              <a:rPr lang="en-US" sz="1000" b="0" dirty="0" err="1"/>
              <a:t>mit</a:t>
            </a:r>
            <a:r>
              <a:rPr lang="en-US" sz="1000" b="0" dirty="0"/>
              <a:t> VHDL / </a:t>
            </a:r>
            <a:r>
              <a:rPr lang="en-US" sz="1000" b="0" dirty="0" err="1" smtClean="0"/>
              <a:t>Reichardt</a:t>
            </a:r>
            <a:endParaRPr lang="en-US" sz="1000" b="0" dirty="0"/>
          </a:p>
        </p:txBody>
      </p:sp>
      <p:cxnSp>
        <p:nvCxnSpPr>
          <p:cNvPr id="17" name="Gerade Verbindung mit Pfeil 16"/>
          <p:cNvCxnSpPr/>
          <p:nvPr/>
        </p:nvCxnSpPr>
        <p:spPr bwMode="auto">
          <a:xfrm flipH="1">
            <a:off x="4476999" y="2284024"/>
            <a:ext cx="2156267" cy="1534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6042536" y="1411802"/>
            <a:ext cx="3161789" cy="8132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4306" tIns="52153" rIns="104306" bIns="52153">
            <a:spAutoFit/>
          </a:bodyPr>
          <a:lstStyle>
            <a:lvl1pPr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1pPr>
            <a:lvl2pPr marL="742950" indent="-28575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2pPr>
            <a:lvl3pPr marL="11430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3pPr>
            <a:lvl4pPr marL="16002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4pPr>
            <a:lvl5pPr marL="2057400" indent="-228600" defTabSz="1042988" eaLnBrk="0" hangingPunct="0"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25146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29718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34290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3886200" indent="-228600" defTabSz="1042988" eaLnBrk="0" fontAlgn="base" hangingPunct="0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r>
              <a:rPr lang="de-CH" altLang="de-DE" sz="2300" b="0" i="1" dirty="0" err="1" smtClean="0">
                <a:solidFill>
                  <a:schemeClr val="tx1"/>
                </a:solidFill>
              </a:rPr>
              <a:t>Dangerous</a:t>
            </a:r>
            <a:r>
              <a:rPr lang="de-CH" altLang="de-DE" sz="2300" b="0" i="1" dirty="0" smtClean="0">
                <a:solidFill>
                  <a:schemeClr val="tx1"/>
                </a:solidFill>
              </a:rPr>
              <a:t>: </a:t>
            </a:r>
            <a:br>
              <a:rPr lang="de-CH" altLang="de-DE" sz="2300" b="0" i="1" dirty="0" smtClean="0">
                <a:solidFill>
                  <a:schemeClr val="tx1"/>
                </a:solidFill>
              </a:rPr>
            </a:br>
            <a:r>
              <a:rPr lang="de-CH" altLang="de-DE" sz="2300" i="1" dirty="0" err="1" smtClean="0">
                <a:solidFill>
                  <a:schemeClr val="tx1"/>
                </a:solidFill>
              </a:rPr>
              <a:t>can</a:t>
            </a:r>
            <a:r>
              <a:rPr lang="de-CH" altLang="de-DE" sz="2300" i="1" dirty="0" smtClean="0">
                <a:solidFill>
                  <a:schemeClr val="tx1"/>
                </a:solidFill>
              </a:rPr>
              <a:t> </a:t>
            </a:r>
            <a:r>
              <a:rPr lang="de-CH" altLang="de-DE" sz="2300" i="1" dirty="0" err="1" smtClean="0">
                <a:solidFill>
                  <a:schemeClr val="tx1"/>
                </a:solidFill>
              </a:rPr>
              <a:t>produce</a:t>
            </a:r>
            <a:r>
              <a:rPr lang="de-CH" altLang="de-DE" sz="2300" i="1" dirty="0" smtClean="0">
                <a:solidFill>
                  <a:schemeClr val="tx1"/>
                </a:solidFill>
              </a:rPr>
              <a:t> </a:t>
            </a:r>
            <a:r>
              <a:rPr lang="de-CH" altLang="de-DE" sz="2300" i="1" dirty="0" err="1" smtClean="0">
                <a:solidFill>
                  <a:schemeClr val="tx1"/>
                </a:solidFill>
              </a:rPr>
              <a:t>glitches</a:t>
            </a:r>
            <a:endParaRPr lang="de-CH" altLang="de-DE" sz="2300" i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9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00739" y="1875220"/>
            <a:ext cx="8569431" cy="1260210"/>
          </a:xfrm>
          <a:solidFill>
            <a:schemeClr val="accent5">
              <a:lumMod val="60000"/>
              <a:lumOff val="40000"/>
            </a:schemeClr>
          </a:solidFill>
          <a:ln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de-CH" dirty="0" smtClean="0"/>
              <a:t>UART </a:t>
            </a:r>
            <a:r>
              <a:rPr lang="de-CH" dirty="0"/>
              <a:t>Serial Protocol</a:t>
            </a:r>
            <a:br>
              <a:rPr lang="de-CH" dirty="0"/>
            </a:br>
            <a:r>
              <a:rPr lang="de-CH" sz="2400" b="0" dirty="0"/>
              <a:t>Universal </a:t>
            </a:r>
            <a:r>
              <a:rPr lang="de-CH" sz="2400" b="0" dirty="0" err="1" smtClean="0"/>
              <a:t>Asynchronous</a:t>
            </a:r>
            <a:r>
              <a:rPr lang="de-CH" sz="2400" b="0" dirty="0" smtClean="0"/>
              <a:t> Receiver-Transmitter</a:t>
            </a:r>
          </a:p>
        </p:txBody>
      </p:sp>
    </p:spTree>
    <p:extLst>
      <p:ext uri="{BB962C8B-B14F-4D97-AF65-F5344CB8AC3E}">
        <p14:creationId xmlns:p14="http://schemas.microsoft.com/office/powerpoint/2010/main" val="225000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1155" y="403947"/>
            <a:ext cx="8944606" cy="709613"/>
          </a:xfrm>
        </p:spPr>
        <p:txBody>
          <a:bodyPr/>
          <a:lstStyle/>
          <a:p>
            <a:r>
              <a:rPr lang="en-US" dirty="0" err="1"/>
              <a:t>Émile</a:t>
            </a:r>
            <a:r>
              <a:rPr lang="en-US" dirty="0"/>
              <a:t> </a:t>
            </a:r>
            <a:r>
              <a:rPr lang="en-US" dirty="0" err="1" smtClean="0"/>
              <a:t>Baudot</a:t>
            </a:r>
            <a:r>
              <a:rPr lang="en-US" dirty="0" smtClean="0"/>
              <a:t> invented the ASCII Code predecessor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35A8CA-1776-431A-B0D9-CA6326079286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pic>
        <p:nvPicPr>
          <p:cNvPr id="1026" name="Picture 2" descr="https://upload.wikimedia.org/wikipedia/commons/f/fc/Emile_Baud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444" y="1728309"/>
            <a:ext cx="2259381" cy="306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 bwMode="auto">
          <a:xfrm>
            <a:off x="8001995" y="4958833"/>
            <a:ext cx="1553928" cy="6741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b="0" dirty="0" err="1"/>
              <a:t>Émile</a:t>
            </a:r>
            <a:r>
              <a:rPr lang="en-US" sz="1800" b="0" dirty="0"/>
              <a:t> </a:t>
            </a:r>
            <a:r>
              <a:rPr lang="en-US" sz="1800" b="0" dirty="0" err="1" smtClean="0"/>
              <a:t>Baudot</a:t>
            </a:r>
            <a:endParaRPr lang="en-US" sz="1800" b="0" dirty="0" smtClean="0"/>
          </a:p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de-CH" sz="1800" b="0" dirty="0" smtClean="0"/>
              <a:t>1845 - 1903</a:t>
            </a:r>
            <a:endParaRPr lang="en-US" sz="1800" b="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5" y="1739513"/>
            <a:ext cx="3820864" cy="4870873"/>
          </a:xfrm>
          <a:prstGeom prst="rect">
            <a:avLst/>
          </a:prstGeom>
        </p:spPr>
      </p:pic>
      <p:pic>
        <p:nvPicPr>
          <p:cNvPr id="1028" name="Picture 4" descr="https://upload.wikimedia.org/wikipedia/commons/thumb/7/79/Clavier_Baudot.jpg/800px-Clavier_Baudo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58" y="2250461"/>
            <a:ext cx="2490635" cy="243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3362" y="618140"/>
            <a:ext cx="7558087" cy="1053005"/>
          </a:xfrm>
        </p:spPr>
        <p:txBody>
          <a:bodyPr/>
          <a:lstStyle/>
          <a:p>
            <a:r>
              <a:rPr lang="de-CH" dirty="0" err="1" smtClean="0">
                <a:solidFill>
                  <a:srgbClr val="0070C0"/>
                </a:solidFill>
              </a:rPr>
              <a:t>Describe</a:t>
            </a:r>
            <a:r>
              <a:rPr lang="de-CH" dirty="0" smtClean="0">
                <a:solidFill>
                  <a:srgbClr val="0070C0"/>
                </a:solidFill>
              </a:rPr>
              <a:t> a </a:t>
            </a:r>
            <a:r>
              <a:rPr lang="de-CH" dirty="0" err="1">
                <a:solidFill>
                  <a:srgbClr val="0070C0"/>
                </a:solidFill>
              </a:rPr>
              <a:t>T</a:t>
            </a:r>
            <a:r>
              <a:rPr lang="de-CH" dirty="0" err="1" smtClean="0">
                <a:solidFill>
                  <a:srgbClr val="0070C0"/>
                </a:solidFill>
              </a:rPr>
              <a:t>ruth</a:t>
            </a:r>
            <a:r>
              <a:rPr lang="de-CH" dirty="0" smtClean="0">
                <a:solidFill>
                  <a:srgbClr val="0070C0"/>
                </a:solidFill>
              </a:rPr>
              <a:t> Table </a:t>
            </a:r>
            <a:r>
              <a:rPr lang="de-CH" dirty="0" err="1" smtClean="0">
                <a:solidFill>
                  <a:srgbClr val="0070C0"/>
                </a:solidFill>
              </a:rPr>
              <a:t>with</a:t>
            </a:r>
            <a:r>
              <a:rPr lang="de-CH" dirty="0" smtClean="0">
                <a:solidFill>
                  <a:srgbClr val="0070C0"/>
                </a:solidFill>
              </a:rPr>
              <a:t> </a:t>
            </a:r>
            <a:r>
              <a:rPr lang="de-CH" dirty="0" err="1" smtClean="0">
                <a:solidFill>
                  <a:srgbClr val="0070C0"/>
                </a:solidFill>
              </a:rPr>
              <a:t>Don’t</a:t>
            </a:r>
            <a:r>
              <a:rPr lang="de-CH" dirty="0" smtClean="0">
                <a:solidFill>
                  <a:srgbClr val="0070C0"/>
                </a:solidFill>
              </a:rPr>
              <a:t> Care </a:t>
            </a:r>
            <a:br>
              <a:rPr lang="de-CH" dirty="0" smtClean="0">
                <a:solidFill>
                  <a:srgbClr val="0070C0"/>
                </a:solidFill>
              </a:rPr>
            </a:br>
            <a:r>
              <a:rPr lang="de-CH" dirty="0" err="1" smtClean="0">
                <a:solidFill>
                  <a:srgbClr val="0070C0"/>
                </a:solidFill>
              </a:rPr>
              <a:t>using</a:t>
            </a:r>
            <a:r>
              <a:rPr lang="de-CH" dirty="0" smtClean="0">
                <a:solidFill>
                  <a:srgbClr val="0070C0"/>
                </a:solidFill>
              </a:rPr>
              <a:t> IF-THEN-ELSE </a:t>
            </a:r>
            <a:r>
              <a:rPr lang="de-CH" dirty="0" err="1" smtClean="0">
                <a:solidFill>
                  <a:srgbClr val="0070C0"/>
                </a:solidFill>
              </a:rPr>
              <a:t>statements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B6194-9973-4949-853E-5F6238814B3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graphicFrame>
        <p:nvGraphicFramePr>
          <p:cNvPr id="4" name="Group 124"/>
          <p:cNvGraphicFramePr>
            <a:graphicFrameLocks noGrp="1"/>
          </p:cNvGraphicFramePr>
          <p:nvPr>
            <p:extLst/>
          </p:nvPr>
        </p:nvGraphicFramePr>
        <p:xfrm>
          <a:off x="531923" y="2563225"/>
          <a:ext cx="9565470" cy="2002378"/>
        </p:xfrm>
        <a:graphic>
          <a:graphicData uri="http://schemas.openxmlformats.org/drawingml/2006/table">
            <a:tbl>
              <a:tblPr/>
              <a:tblGrid>
                <a:gridCol w="148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3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3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215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Eingänge</a:t>
                      </a:r>
                    </a:p>
                  </a:txBody>
                  <a:tcPr marL="104872" marR="104872" marT="54529" marB="545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Ausgänge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Prio1</a:t>
                      </a:r>
                    </a:p>
                  </a:txBody>
                  <a:tcPr marL="104872" marR="104872" marT="54529" marB="545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Prio2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Prio3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grün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DE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gelb</a:t>
                      </a:r>
                      <a:endParaRPr kumimoji="0" lang="de-CH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DE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orange</a:t>
                      </a:r>
                      <a:endParaRPr kumimoji="0" lang="de-CH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DE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rot</a:t>
                      </a:r>
                      <a:endParaRPr kumimoji="0" lang="de-CH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4872" marR="104872" marT="54529" marB="545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1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1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1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A6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de-CH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104872" marR="104872" marT="54529" marB="545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62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early Applications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35A8CA-1776-431A-B0D9-CA6326079286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0" y="1350361"/>
            <a:ext cx="3150350" cy="279593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560" y="2464013"/>
            <a:ext cx="3175000" cy="24003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940" y="1350361"/>
            <a:ext cx="2564509" cy="19233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05" y="4545716"/>
            <a:ext cx="2784517" cy="216635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 bwMode="auto">
          <a:xfrm>
            <a:off x="711185" y="4095666"/>
            <a:ext cx="2230734" cy="3715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b="0" dirty="0" smtClean="0"/>
              <a:t>9600 Baud Terminal</a:t>
            </a:r>
          </a:p>
        </p:txBody>
      </p:sp>
      <p:sp>
        <p:nvSpPr>
          <p:cNvPr id="11" name="Textfeld 10"/>
          <p:cNvSpPr txBox="1"/>
          <p:nvPr/>
        </p:nvSpPr>
        <p:spPr bwMode="auto">
          <a:xfrm>
            <a:off x="3996550" y="4804273"/>
            <a:ext cx="2722605" cy="3715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b="0" dirty="0" smtClean="0"/>
              <a:t>300 Baud </a:t>
            </a:r>
            <a:r>
              <a:rPr lang="en-US" sz="1800" b="0" dirty="0" err="1" smtClean="0"/>
              <a:t>Akustikkoppler</a:t>
            </a:r>
            <a:endParaRPr lang="en-US" sz="1800" b="0" dirty="0" smtClean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621175" y="6660951"/>
            <a:ext cx="3274664" cy="3715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b="0" dirty="0" smtClean="0"/>
              <a:t>9600 Baud </a:t>
            </a:r>
            <a:r>
              <a:rPr lang="en-US" sz="1800" b="0" dirty="0" err="1" smtClean="0"/>
              <a:t>Industriesteuerung</a:t>
            </a:r>
            <a:endParaRPr lang="en-US" sz="1800" b="0" dirty="0" smtClean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7506940" y="3285576"/>
            <a:ext cx="2208530" cy="3715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b="0" dirty="0" smtClean="0"/>
              <a:t>1200 Baud Modem</a:t>
            </a:r>
          </a:p>
        </p:txBody>
      </p:sp>
      <p:pic>
        <p:nvPicPr>
          <p:cNvPr id="14" name="Bild 13" descr="CNC_panel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70" y="4050661"/>
            <a:ext cx="2124447" cy="283259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 bwMode="auto">
          <a:xfrm>
            <a:off x="5841755" y="6255906"/>
            <a:ext cx="1900715" cy="6485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b="0" dirty="0" smtClean="0"/>
              <a:t>9600 Baud CNC</a:t>
            </a:r>
            <a:br>
              <a:rPr lang="en-US" sz="1800" b="0" dirty="0" smtClean="0"/>
            </a:br>
            <a:r>
              <a:rPr lang="en-US" sz="1800" b="0" dirty="0" err="1" smtClean="0"/>
              <a:t>Steuerung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5162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165" y="470325"/>
            <a:ext cx="7558087" cy="709613"/>
          </a:xfrm>
        </p:spPr>
        <p:txBody>
          <a:bodyPr/>
          <a:lstStyle/>
          <a:p>
            <a:r>
              <a:rPr lang="en-US" dirty="0" smtClean="0"/>
              <a:t>UART-IF Example : Bluetooth Module RN42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EA614-783C-4CEB-B22F-C8E14DAA132C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  <p:pic>
        <p:nvPicPr>
          <p:cNvPr id="4" name="productMainImageNew" descr="http://ch.farnell.com/productimages/standard/de_DE/2143310-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60" y="1440371"/>
            <a:ext cx="3630666" cy="228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0" y="1170341"/>
            <a:ext cx="4950550" cy="6160233"/>
          </a:xfrm>
          <a:prstGeom prst="rect">
            <a:avLst/>
          </a:prstGeom>
        </p:spPr>
      </p:pic>
      <p:sp>
        <p:nvSpPr>
          <p:cNvPr id="6" name="Geschweifte Klammer rechts 5"/>
          <p:cNvSpPr/>
          <p:nvPr/>
        </p:nvSpPr>
        <p:spPr bwMode="auto">
          <a:xfrm>
            <a:off x="5301695" y="4770741"/>
            <a:ext cx="495055" cy="1170130"/>
          </a:xfrm>
          <a:prstGeom prst="rightBrac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extfeld 6"/>
          <p:cNvSpPr txBox="1"/>
          <p:nvPr/>
        </p:nvSpPr>
        <p:spPr bwMode="auto">
          <a:xfrm>
            <a:off x="5976770" y="4320691"/>
            <a:ext cx="3182692" cy="158210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dirty="0" smtClean="0"/>
              <a:t>UART Port des BT Modules</a:t>
            </a:r>
          </a:p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dirty="0" smtClean="0"/>
              <a:t>CTS: Clear to Send</a:t>
            </a:r>
          </a:p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dirty="0" smtClean="0"/>
              <a:t>RTS: Ready to Send</a:t>
            </a:r>
          </a:p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dirty="0" smtClean="0"/>
              <a:t>TX: Transmit data</a:t>
            </a:r>
          </a:p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dirty="0" smtClean="0"/>
              <a:t>RX: Receive data</a:t>
            </a:r>
          </a:p>
        </p:txBody>
      </p:sp>
    </p:spTree>
    <p:extLst>
      <p:ext uri="{BB962C8B-B14F-4D97-AF65-F5344CB8AC3E}">
        <p14:creationId xmlns:p14="http://schemas.microsoft.com/office/powerpoint/2010/main" val="6343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Hardware Handshake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EA614-783C-4CEB-B22F-C8E14DAA132C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5" y="2250461"/>
            <a:ext cx="3800140" cy="2688599"/>
          </a:xfrm>
          <a:prstGeom prst="rect">
            <a:avLst/>
          </a:prstGeom>
        </p:spPr>
      </p:pic>
      <p:pic>
        <p:nvPicPr>
          <p:cNvPr id="7" name="Bild 6" descr="rs232_rts_c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57" y="1800411"/>
            <a:ext cx="6141192" cy="45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605" y="1350361"/>
            <a:ext cx="5040560" cy="26319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Hardware Handshake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EA614-783C-4CEB-B22F-C8E14DAA132C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 bwMode="auto">
          <a:xfrm>
            <a:off x="1251245" y="1440371"/>
            <a:ext cx="1682169" cy="3715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dirty="0" smtClean="0"/>
              <a:t>CTS Function</a:t>
            </a:r>
          </a:p>
        </p:txBody>
      </p:sp>
      <p:pic>
        <p:nvPicPr>
          <p:cNvPr id="6" name="Bild 5" descr="tide_ser_r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05" y="4185676"/>
            <a:ext cx="5179386" cy="291965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 bwMode="auto">
          <a:xfrm>
            <a:off x="1251245" y="4185676"/>
            <a:ext cx="1682169" cy="6485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1800" dirty="0" smtClean="0"/>
              <a:t>RTS Function</a:t>
            </a:r>
            <a:br>
              <a:rPr lang="en-US" sz="1800" dirty="0" smtClean="0"/>
            </a:br>
            <a:r>
              <a:rPr lang="en-US" sz="1800" dirty="0" smtClean="0"/>
              <a:t>(not used)</a:t>
            </a:r>
          </a:p>
        </p:txBody>
      </p:sp>
      <p:sp>
        <p:nvSpPr>
          <p:cNvPr id="8" name="Rechteck 7"/>
          <p:cNvSpPr/>
          <p:nvPr/>
        </p:nvSpPr>
        <p:spPr>
          <a:xfrm>
            <a:off x="1251245" y="923817"/>
            <a:ext cx="5623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en-US" sz="2000" dirty="0" smtClean="0">
                <a:solidFill>
                  <a:srgbClr val="FF0000"/>
                </a:solidFill>
              </a:rPr>
              <a:t>Seen from the side of the Bluetooth Module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3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Module RN42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EA614-783C-4CEB-B22F-C8E14DAA132C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70" y="1372033"/>
            <a:ext cx="9217130" cy="5738968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 bwMode="auto">
          <a:xfrm>
            <a:off x="171125" y="5805856"/>
            <a:ext cx="49505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171125" y="6345916"/>
            <a:ext cx="49505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125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9816" y="634927"/>
            <a:ext cx="8569431" cy="873152"/>
          </a:xfrm>
        </p:spPr>
        <p:txBody>
          <a:bodyPr/>
          <a:lstStyle/>
          <a:p>
            <a:pPr eaLnBrk="1" hangingPunct="1"/>
            <a:r>
              <a:rPr lang="de-CH" sz="3087" dirty="0" smtClean="0"/>
              <a:t>VHDL_02:   More RTL Block Design</a:t>
            </a:r>
            <a:r>
              <a:rPr lang="de-CH" sz="3087" dirty="0"/>
              <a:t/>
            </a:r>
            <a:br>
              <a:rPr lang="de-CH" sz="3087" dirty="0"/>
            </a:br>
            <a:endParaRPr lang="de-CH" sz="3087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9817" y="1784206"/>
            <a:ext cx="8769748" cy="5408164"/>
          </a:xfrm>
        </p:spPr>
        <p:txBody>
          <a:bodyPr/>
          <a:lstStyle/>
          <a:p>
            <a:pPr eaLnBrk="1" hangingPunct="1"/>
            <a:r>
              <a:rPr lang="de-CH" sz="2756" dirty="0" smtClean="0">
                <a:latin typeface="Arial" charset="0"/>
              </a:rPr>
              <a:t>Laboratory</a:t>
            </a:r>
            <a:br>
              <a:rPr lang="de-CH" sz="2756" dirty="0" smtClean="0">
                <a:latin typeface="Arial" charset="0"/>
              </a:rPr>
            </a:br>
            <a:endParaRPr lang="de-CH" sz="2756" dirty="0">
              <a:latin typeface="Arial" charset="0"/>
            </a:endParaRPr>
          </a:p>
          <a:p>
            <a:pPr marL="343650" lvl="1" indent="0">
              <a:lnSpc>
                <a:spcPct val="200000"/>
              </a:lnSpc>
              <a:buNone/>
            </a:pPr>
            <a:r>
              <a:rPr lang="de-CH" sz="2000" b="1" dirty="0" smtClean="0">
                <a:solidFill>
                  <a:srgbClr val="0070C0"/>
                </a:solidFill>
              </a:rPr>
              <a:t>Design of a UART </a:t>
            </a:r>
            <a:r>
              <a:rPr lang="de-CH" sz="2000" b="1" dirty="0" err="1" smtClean="0">
                <a:solidFill>
                  <a:srgbClr val="0070C0"/>
                </a:solidFill>
              </a:rPr>
              <a:t>receiver</a:t>
            </a:r>
            <a:r>
              <a:rPr lang="de-CH" sz="2000" b="1" dirty="0" smtClean="0">
                <a:solidFill>
                  <a:srgbClr val="0070C0"/>
                </a:solidFill>
              </a:rPr>
              <a:t> (UART-RX) </a:t>
            </a:r>
            <a:r>
              <a:rPr lang="de-CH" sz="2000" b="1" dirty="0" err="1" smtClean="0">
                <a:solidFill>
                  <a:srgbClr val="0070C0"/>
                </a:solidFill>
              </a:rPr>
              <a:t>with</a:t>
            </a:r>
            <a:r>
              <a:rPr lang="de-CH" sz="2000" b="1" dirty="0" smtClean="0">
                <a:solidFill>
                  <a:srgbClr val="0070C0"/>
                </a:solidFill>
              </a:rPr>
              <a:t>:</a:t>
            </a:r>
          </a:p>
          <a:p>
            <a:pPr marL="62940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Baud rate: 31250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bits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per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second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,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no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parity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bit</a:t>
            </a:r>
            <a:endParaRPr lang="de-CH" sz="2000" b="0" dirty="0" smtClean="0">
              <a:solidFill>
                <a:srgbClr val="0070C0"/>
              </a:solidFill>
              <a:latin typeface="Arial" charset="0"/>
            </a:endParaRPr>
          </a:p>
          <a:p>
            <a:pPr marL="62940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Serial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input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via GPIO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pin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in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extension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header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of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the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board</a:t>
            </a:r>
            <a:endParaRPr lang="de-CH" sz="2000" b="0" dirty="0" smtClean="0">
              <a:solidFill>
                <a:srgbClr val="0070C0"/>
              </a:solidFill>
              <a:latin typeface="Arial" charset="0"/>
            </a:endParaRPr>
          </a:p>
          <a:p>
            <a:pPr marL="62940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Display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each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received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byte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into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two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seven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segment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displays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/>
            </a:r>
            <a:br>
              <a:rPr lang="de-CH" sz="2000" b="0" dirty="0" smtClean="0">
                <a:solidFill>
                  <a:srgbClr val="0070C0"/>
                </a:solidFill>
                <a:latin typeface="Arial" charset="0"/>
              </a:rPr>
            </a:b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(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as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two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hexadecimal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characters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)</a:t>
            </a:r>
          </a:p>
          <a:p>
            <a:pPr marL="62940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Check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for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correct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values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of start-bit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and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de-CH" sz="2000" b="0" dirty="0" err="1" smtClean="0">
                <a:solidFill>
                  <a:srgbClr val="0070C0"/>
                </a:solidFill>
                <a:latin typeface="Arial" charset="0"/>
              </a:rPr>
              <a:t>stop</a:t>
            </a:r>
            <a:r>
              <a:rPr lang="de-CH" sz="2000" b="0" dirty="0" smtClean="0">
                <a:solidFill>
                  <a:srgbClr val="0070C0"/>
                </a:solidFill>
                <a:latin typeface="Arial" charset="0"/>
              </a:rPr>
              <a:t>-bit</a:t>
            </a:r>
          </a:p>
          <a:p>
            <a:pPr marL="610050" lvl="2" indent="0"/>
            <a:endParaRPr lang="de-CH" sz="1800" dirty="0" smtClean="0">
              <a:solidFill>
                <a:srgbClr val="0070C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4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501213" y="395850"/>
            <a:ext cx="7558087" cy="70961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Sampling the Serial </a:t>
            </a:r>
            <a:r>
              <a:rPr lang="en-US" altLang="en-US" dirty="0" err="1" smtClean="0"/>
              <a:t>Datastream</a:t>
            </a:r>
            <a:endParaRPr lang="en-US" altLang="en-US" dirty="0" smtClean="0"/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35" y="1935426"/>
            <a:ext cx="9318556" cy="264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Text Box 39"/>
          <p:cNvSpPr txBox="1">
            <a:spLocks noChangeArrowheads="1"/>
          </p:cNvSpPr>
          <p:nvPr/>
        </p:nvSpPr>
        <p:spPr bwMode="auto">
          <a:xfrm>
            <a:off x="8227164" y="3206138"/>
            <a:ext cx="1374035" cy="458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0" dirty="0" smtClean="0">
                <a:solidFill>
                  <a:srgbClr val="0070C0"/>
                </a:solidFill>
              </a:rPr>
              <a:t>Stop</a:t>
            </a:r>
            <a:endParaRPr lang="en-US" altLang="en-US" sz="1600" dirty="0">
              <a:solidFill>
                <a:srgbClr val="0070C0"/>
              </a:solidFill>
            </a:endParaRPr>
          </a:p>
        </p:txBody>
      </p:sp>
      <p:grpSp>
        <p:nvGrpSpPr>
          <p:cNvPr id="8197" name="Group 13"/>
          <p:cNvGrpSpPr>
            <a:grpSpLocks/>
          </p:cNvGrpSpPr>
          <p:nvPr/>
        </p:nvGrpSpPr>
        <p:grpSpPr bwMode="auto">
          <a:xfrm>
            <a:off x="2986789" y="3762732"/>
            <a:ext cx="77013" cy="318553"/>
            <a:chOff x="1247" y="3339"/>
            <a:chExt cx="45" cy="182"/>
          </a:xfrm>
        </p:grpSpPr>
        <p:sp>
          <p:nvSpPr>
            <p:cNvPr id="8260" name="Line 5"/>
            <p:cNvSpPr>
              <a:spLocks noChangeShapeType="1"/>
            </p:cNvSpPr>
            <p:nvPr/>
          </p:nvSpPr>
          <p:spPr bwMode="auto">
            <a:xfrm>
              <a:off x="1247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b="0"/>
            </a:p>
          </p:txBody>
        </p:sp>
        <p:sp>
          <p:nvSpPr>
            <p:cNvPr id="8261" name="Line 6"/>
            <p:cNvSpPr>
              <a:spLocks noChangeShapeType="1"/>
            </p:cNvSpPr>
            <p:nvPr/>
          </p:nvSpPr>
          <p:spPr bwMode="auto">
            <a:xfrm>
              <a:off x="1292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b="0"/>
            </a:p>
          </p:txBody>
        </p:sp>
        <p:sp>
          <p:nvSpPr>
            <p:cNvPr id="8262" name="Line 7"/>
            <p:cNvSpPr>
              <a:spLocks noChangeShapeType="1"/>
            </p:cNvSpPr>
            <p:nvPr/>
          </p:nvSpPr>
          <p:spPr bwMode="auto">
            <a:xfrm>
              <a:off x="1247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b="0"/>
            </a:p>
          </p:txBody>
        </p:sp>
      </p:grpSp>
      <p:sp>
        <p:nvSpPr>
          <p:cNvPr id="8198" name="Line 8"/>
          <p:cNvSpPr>
            <a:spLocks noChangeShapeType="1"/>
          </p:cNvSpPr>
          <p:nvPr/>
        </p:nvSpPr>
        <p:spPr bwMode="auto">
          <a:xfrm>
            <a:off x="3065554" y="4079535"/>
            <a:ext cx="6126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grpSp>
        <p:nvGrpSpPr>
          <p:cNvPr id="8199" name="Group 12"/>
          <p:cNvGrpSpPr>
            <a:grpSpLocks/>
          </p:cNvGrpSpPr>
          <p:nvPr/>
        </p:nvGrpSpPr>
        <p:grpSpPr bwMode="auto">
          <a:xfrm>
            <a:off x="3678155" y="3762732"/>
            <a:ext cx="77013" cy="318553"/>
            <a:chOff x="1701" y="3339"/>
            <a:chExt cx="45" cy="182"/>
          </a:xfrm>
        </p:grpSpPr>
        <p:sp>
          <p:nvSpPr>
            <p:cNvPr id="8257" name="Line 9"/>
            <p:cNvSpPr>
              <a:spLocks noChangeShapeType="1"/>
            </p:cNvSpPr>
            <p:nvPr/>
          </p:nvSpPr>
          <p:spPr bwMode="auto">
            <a:xfrm>
              <a:off x="1701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58" name="Line 10"/>
            <p:cNvSpPr>
              <a:spLocks noChangeShapeType="1"/>
            </p:cNvSpPr>
            <p:nvPr/>
          </p:nvSpPr>
          <p:spPr bwMode="auto">
            <a:xfrm>
              <a:off x="1746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59" name="Line 11"/>
            <p:cNvSpPr>
              <a:spLocks noChangeShapeType="1"/>
            </p:cNvSpPr>
            <p:nvPr/>
          </p:nvSpPr>
          <p:spPr bwMode="auto">
            <a:xfrm>
              <a:off x="1701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</p:grpSp>
      <p:sp>
        <p:nvSpPr>
          <p:cNvPr id="8200" name="Line 14"/>
          <p:cNvSpPr>
            <a:spLocks noChangeShapeType="1"/>
          </p:cNvSpPr>
          <p:nvPr/>
        </p:nvSpPr>
        <p:spPr bwMode="auto">
          <a:xfrm>
            <a:off x="3758669" y="4079535"/>
            <a:ext cx="6126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grpSp>
        <p:nvGrpSpPr>
          <p:cNvPr id="8201" name="Group 15"/>
          <p:cNvGrpSpPr>
            <a:grpSpLocks/>
          </p:cNvGrpSpPr>
          <p:nvPr/>
        </p:nvGrpSpPr>
        <p:grpSpPr bwMode="auto">
          <a:xfrm>
            <a:off x="4371271" y="3762732"/>
            <a:ext cx="77013" cy="318553"/>
            <a:chOff x="1701" y="3339"/>
            <a:chExt cx="45" cy="182"/>
          </a:xfrm>
        </p:grpSpPr>
        <p:sp>
          <p:nvSpPr>
            <p:cNvPr id="8254" name="Line 16"/>
            <p:cNvSpPr>
              <a:spLocks noChangeShapeType="1"/>
            </p:cNvSpPr>
            <p:nvPr/>
          </p:nvSpPr>
          <p:spPr bwMode="auto">
            <a:xfrm>
              <a:off x="1701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55" name="Line 17"/>
            <p:cNvSpPr>
              <a:spLocks noChangeShapeType="1"/>
            </p:cNvSpPr>
            <p:nvPr/>
          </p:nvSpPr>
          <p:spPr bwMode="auto">
            <a:xfrm>
              <a:off x="1746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56" name="Line 18"/>
            <p:cNvSpPr>
              <a:spLocks noChangeShapeType="1"/>
            </p:cNvSpPr>
            <p:nvPr/>
          </p:nvSpPr>
          <p:spPr bwMode="auto">
            <a:xfrm>
              <a:off x="1701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</p:grpSp>
      <p:sp>
        <p:nvSpPr>
          <p:cNvPr id="8202" name="Line 19"/>
          <p:cNvSpPr>
            <a:spLocks noChangeShapeType="1"/>
          </p:cNvSpPr>
          <p:nvPr/>
        </p:nvSpPr>
        <p:spPr bwMode="auto">
          <a:xfrm>
            <a:off x="4450034" y="4079535"/>
            <a:ext cx="61435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grpSp>
        <p:nvGrpSpPr>
          <p:cNvPr id="8203" name="Group 20"/>
          <p:cNvGrpSpPr>
            <a:grpSpLocks/>
          </p:cNvGrpSpPr>
          <p:nvPr/>
        </p:nvGrpSpPr>
        <p:grpSpPr bwMode="auto">
          <a:xfrm>
            <a:off x="5064387" y="3762732"/>
            <a:ext cx="75262" cy="318553"/>
            <a:chOff x="1701" y="3339"/>
            <a:chExt cx="45" cy="182"/>
          </a:xfrm>
        </p:grpSpPr>
        <p:sp>
          <p:nvSpPr>
            <p:cNvPr id="8251" name="Line 21"/>
            <p:cNvSpPr>
              <a:spLocks noChangeShapeType="1"/>
            </p:cNvSpPr>
            <p:nvPr/>
          </p:nvSpPr>
          <p:spPr bwMode="auto">
            <a:xfrm>
              <a:off x="1701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52" name="Line 22"/>
            <p:cNvSpPr>
              <a:spLocks noChangeShapeType="1"/>
            </p:cNvSpPr>
            <p:nvPr/>
          </p:nvSpPr>
          <p:spPr bwMode="auto">
            <a:xfrm>
              <a:off x="1746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53" name="Line 23"/>
            <p:cNvSpPr>
              <a:spLocks noChangeShapeType="1"/>
            </p:cNvSpPr>
            <p:nvPr/>
          </p:nvSpPr>
          <p:spPr bwMode="auto">
            <a:xfrm>
              <a:off x="1701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</p:grpSp>
      <p:sp>
        <p:nvSpPr>
          <p:cNvPr id="8204" name="Line 24"/>
          <p:cNvSpPr>
            <a:spLocks noChangeShapeType="1"/>
          </p:cNvSpPr>
          <p:nvPr/>
        </p:nvSpPr>
        <p:spPr bwMode="auto">
          <a:xfrm>
            <a:off x="5141400" y="4079535"/>
            <a:ext cx="61435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grpSp>
        <p:nvGrpSpPr>
          <p:cNvPr id="8205" name="Group 25"/>
          <p:cNvGrpSpPr>
            <a:grpSpLocks/>
          </p:cNvGrpSpPr>
          <p:nvPr/>
        </p:nvGrpSpPr>
        <p:grpSpPr bwMode="auto">
          <a:xfrm>
            <a:off x="5755752" y="3762732"/>
            <a:ext cx="75263" cy="318553"/>
            <a:chOff x="1701" y="3339"/>
            <a:chExt cx="45" cy="182"/>
          </a:xfrm>
        </p:grpSpPr>
        <p:sp>
          <p:nvSpPr>
            <p:cNvPr id="8248" name="Line 26"/>
            <p:cNvSpPr>
              <a:spLocks noChangeShapeType="1"/>
            </p:cNvSpPr>
            <p:nvPr/>
          </p:nvSpPr>
          <p:spPr bwMode="auto">
            <a:xfrm>
              <a:off x="1701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49" name="Line 27"/>
            <p:cNvSpPr>
              <a:spLocks noChangeShapeType="1"/>
            </p:cNvSpPr>
            <p:nvPr/>
          </p:nvSpPr>
          <p:spPr bwMode="auto">
            <a:xfrm>
              <a:off x="1746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50" name="Line 28"/>
            <p:cNvSpPr>
              <a:spLocks noChangeShapeType="1"/>
            </p:cNvSpPr>
            <p:nvPr/>
          </p:nvSpPr>
          <p:spPr bwMode="auto">
            <a:xfrm>
              <a:off x="1701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</p:grpSp>
      <p:sp>
        <p:nvSpPr>
          <p:cNvPr id="8206" name="Line 29"/>
          <p:cNvSpPr>
            <a:spLocks noChangeShapeType="1"/>
          </p:cNvSpPr>
          <p:nvPr/>
        </p:nvSpPr>
        <p:spPr bwMode="auto">
          <a:xfrm>
            <a:off x="5832765" y="4079535"/>
            <a:ext cx="61435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grpSp>
        <p:nvGrpSpPr>
          <p:cNvPr id="8207" name="Group 30"/>
          <p:cNvGrpSpPr>
            <a:grpSpLocks/>
          </p:cNvGrpSpPr>
          <p:nvPr/>
        </p:nvGrpSpPr>
        <p:grpSpPr bwMode="auto">
          <a:xfrm>
            <a:off x="6447118" y="3762732"/>
            <a:ext cx="77013" cy="318553"/>
            <a:chOff x="1701" y="3339"/>
            <a:chExt cx="45" cy="182"/>
          </a:xfrm>
        </p:grpSpPr>
        <p:sp>
          <p:nvSpPr>
            <p:cNvPr id="8245" name="Line 31"/>
            <p:cNvSpPr>
              <a:spLocks noChangeShapeType="1"/>
            </p:cNvSpPr>
            <p:nvPr/>
          </p:nvSpPr>
          <p:spPr bwMode="auto">
            <a:xfrm>
              <a:off x="1701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46" name="Line 32"/>
            <p:cNvSpPr>
              <a:spLocks noChangeShapeType="1"/>
            </p:cNvSpPr>
            <p:nvPr/>
          </p:nvSpPr>
          <p:spPr bwMode="auto">
            <a:xfrm>
              <a:off x="1746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47" name="Line 33"/>
            <p:cNvSpPr>
              <a:spLocks noChangeShapeType="1"/>
            </p:cNvSpPr>
            <p:nvPr/>
          </p:nvSpPr>
          <p:spPr bwMode="auto">
            <a:xfrm>
              <a:off x="1701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</p:grpSp>
      <p:sp>
        <p:nvSpPr>
          <p:cNvPr id="8208" name="Line 34"/>
          <p:cNvSpPr>
            <a:spLocks noChangeShapeType="1"/>
          </p:cNvSpPr>
          <p:nvPr/>
        </p:nvSpPr>
        <p:spPr bwMode="auto">
          <a:xfrm>
            <a:off x="6527632" y="4079535"/>
            <a:ext cx="6126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grpSp>
        <p:nvGrpSpPr>
          <p:cNvPr id="8209" name="Group 35"/>
          <p:cNvGrpSpPr>
            <a:grpSpLocks/>
          </p:cNvGrpSpPr>
          <p:nvPr/>
        </p:nvGrpSpPr>
        <p:grpSpPr bwMode="auto">
          <a:xfrm>
            <a:off x="7140233" y="3762732"/>
            <a:ext cx="77013" cy="318553"/>
            <a:chOff x="1701" y="3339"/>
            <a:chExt cx="45" cy="182"/>
          </a:xfrm>
        </p:grpSpPr>
        <p:sp>
          <p:nvSpPr>
            <p:cNvPr id="8242" name="Line 36"/>
            <p:cNvSpPr>
              <a:spLocks noChangeShapeType="1"/>
            </p:cNvSpPr>
            <p:nvPr/>
          </p:nvSpPr>
          <p:spPr bwMode="auto">
            <a:xfrm>
              <a:off x="1701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43" name="Line 37"/>
            <p:cNvSpPr>
              <a:spLocks noChangeShapeType="1"/>
            </p:cNvSpPr>
            <p:nvPr/>
          </p:nvSpPr>
          <p:spPr bwMode="auto">
            <a:xfrm>
              <a:off x="1746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44" name="Line 38"/>
            <p:cNvSpPr>
              <a:spLocks noChangeShapeType="1"/>
            </p:cNvSpPr>
            <p:nvPr/>
          </p:nvSpPr>
          <p:spPr bwMode="auto">
            <a:xfrm>
              <a:off x="1701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</p:grpSp>
      <p:sp>
        <p:nvSpPr>
          <p:cNvPr id="8210" name="Line 40"/>
          <p:cNvSpPr>
            <a:spLocks noChangeShapeType="1"/>
          </p:cNvSpPr>
          <p:nvPr/>
        </p:nvSpPr>
        <p:spPr bwMode="auto">
          <a:xfrm>
            <a:off x="7218997" y="4079535"/>
            <a:ext cx="6126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grpSp>
        <p:nvGrpSpPr>
          <p:cNvPr id="8211" name="Group 41"/>
          <p:cNvGrpSpPr>
            <a:grpSpLocks/>
          </p:cNvGrpSpPr>
          <p:nvPr/>
        </p:nvGrpSpPr>
        <p:grpSpPr bwMode="auto">
          <a:xfrm>
            <a:off x="7831598" y="3762732"/>
            <a:ext cx="77013" cy="318553"/>
            <a:chOff x="1701" y="3339"/>
            <a:chExt cx="45" cy="182"/>
          </a:xfrm>
        </p:grpSpPr>
        <p:sp>
          <p:nvSpPr>
            <p:cNvPr id="8239" name="Line 42"/>
            <p:cNvSpPr>
              <a:spLocks noChangeShapeType="1"/>
            </p:cNvSpPr>
            <p:nvPr/>
          </p:nvSpPr>
          <p:spPr bwMode="auto">
            <a:xfrm>
              <a:off x="1701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40" name="Line 43"/>
            <p:cNvSpPr>
              <a:spLocks noChangeShapeType="1"/>
            </p:cNvSpPr>
            <p:nvPr/>
          </p:nvSpPr>
          <p:spPr bwMode="auto">
            <a:xfrm>
              <a:off x="1746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241" name="Line 44"/>
            <p:cNvSpPr>
              <a:spLocks noChangeShapeType="1"/>
            </p:cNvSpPr>
            <p:nvPr/>
          </p:nvSpPr>
          <p:spPr bwMode="auto">
            <a:xfrm>
              <a:off x="1701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</p:grpSp>
      <p:grpSp>
        <p:nvGrpSpPr>
          <p:cNvPr id="8212" name="Group 52"/>
          <p:cNvGrpSpPr>
            <a:grpSpLocks/>
          </p:cNvGrpSpPr>
          <p:nvPr/>
        </p:nvGrpSpPr>
        <p:grpSpPr bwMode="auto">
          <a:xfrm>
            <a:off x="1502209" y="4555615"/>
            <a:ext cx="1111435" cy="318553"/>
            <a:chOff x="657" y="3203"/>
            <a:chExt cx="635" cy="182"/>
          </a:xfrm>
        </p:grpSpPr>
        <p:grpSp>
          <p:nvGrpSpPr>
            <p:cNvPr id="8233" name="Group 46"/>
            <p:cNvGrpSpPr>
              <a:grpSpLocks/>
            </p:cNvGrpSpPr>
            <p:nvPr/>
          </p:nvGrpSpPr>
          <p:grpSpPr bwMode="auto">
            <a:xfrm>
              <a:off x="884" y="3203"/>
              <a:ext cx="44" cy="182"/>
              <a:chOff x="1247" y="3339"/>
              <a:chExt cx="45" cy="182"/>
            </a:xfrm>
          </p:grpSpPr>
          <p:sp>
            <p:nvSpPr>
              <p:cNvPr id="8236" name="Line 47"/>
              <p:cNvSpPr>
                <a:spLocks noChangeShapeType="1"/>
              </p:cNvSpPr>
              <p:nvPr/>
            </p:nvSpPr>
            <p:spPr bwMode="auto">
              <a:xfrm>
                <a:off x="1247" y="3339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800" b="0"/>
              </a:p>
            </p:txBody>
          </p:sp>
          <p:sp>
            <p:nvSpPr>
              <p:cNvPr id="8237" name="Line 48"/>
              <p:cNvSpPr>
                <a:spLocks noChangeShapeType="1"/>
              </p:cNvSpPr>
              <p:nvPr/>
            </p:nvSpPr>
            <p:spPr bwMode="auto">
              <a:xfrm>
                <a:off x="1292" y="3339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800" b="0"/>
              </a:p>
            </p:txBody>
          </p:sp>
          <p:sp>
            <p:nvSpPr>
              <p:cNvPr id="8238" name="Line 49"/>
              <p:cNvSpPr>
                <a:spLocks noChangeShapeType="1"/>
              </p:cNvSpPr>
              <p:nvPr/>
            </p:nvSpPr>
            <p:spPr bwMode="auto">
              <a:xfrm>
                <a:off x="1247" y="3339"/>
                <a:ext cx="4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800" b="0"/>
              </a:p>
            </p:txBody>
          </p:sp>
        </p:grpSp>
        <p:sp>
          <p:nvSpPr>
            <p:cNvPr id="8234" name="Line 50"/>
            <p:cNvSpPr>
              <a:spLocks noChangeShapeType="1"/>
            </p:cNvSpPr>
            <p:nvPr/>
          </p:nvSpPr>
          <p:spPr bwMode="auto">
            <a:xfrm>
              <a:off x="930" y="3385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b="0"/>
            </a:p>
          </p:txBody>
        </p:sp>
        <p:sp>
          <p:nvSpPr>
            <p:cNvPr id="8235" name="Line 51"/>
            <p:cNvSpPr>
              <a:spLocks noChangeShapeType="1"/>
            </p:cNvSpPr>
            <p:nvPr/>
          </p:nvSpPr>
          <p:spPr bwMode="auto">
            <a:xfrm flipH="1">
              <a:off x="657" y="3385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b="0"/>
            </a:p>
          </p:txBody>
        </p:sp>
      </p:grpSp>
      <p:sp>
        <p:nvSpPr>
          <p:cNvPr id="8213" name="Text Box 53"/>
          <p:cNvSpPr txBox="1">
            <a:spLocks noChangeArrowheads="1"/>
          </p:cNvSpPr>
          <p:nvPr/>
        </p:nvSpPr>
        <p:spPr bwMode="auto">
          <a:xfrm>
            <a:off x="2180305" y="5133211"/>
            <a:ext cx="184731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 b="0"/>
          </a:p>
        </p:txBody>
      </p:sp>
      <p:sp>
        <p:nvSpPr>
          <p:cNvPr id="8214" name="Text Box 54"/>
          <p:cNvSpPr txBox="1">
            <a:spLocks noChangeArrowheads="1"/>
          </p:cNvSpPr>
          <p:nvPr/>
        </p:nvSpPr>
        <p:spPr bwMode="auto">
          <a:xfrm>
            <a:off x="644898" y="4476851"/>
            <a:ext cx="1005403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CH" altLang="en-US" sz="1800" b="0"/>
              <a:t>start_bit</a:t>
            </a:r>
            <a:endParaRPr lang="en-US" altLang="en-US" sz="1800" b="0"/>
          </a:p>
        </p:txBody>
      </p:sp>
      <p:sp>
        <p:nvSpPr>
          <p:cNvPr id="8215" name="AutoShape 55"/>
          <p:cNvSpPr>
            <a:spLocks/>
          </p:cNvSpPr>
          <p:nvPr/>
        </p:nvSpPr>
        <p:spPr bwMode="auto">
          <a:xfrm rot="-5400000">
            <a:off x="2111477" y="4847038"/>
            <a:ext cx="138273" cy="350058"/>
          </a:xfrm>
          <a:prstGeom prst="leftBrace">
            <a:avLst>
              <a:gd name="adj1" fmla="val 5052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 b="0"/>
          </a:p>
        </p:txBody>
      </p:sp>
      <p:sp>
        <p:nvSpPr>
          <p:cNvPr id="8216" name="AutoShape 56"/>
          <p:cNvSpPr>
            <a:spLocks/>
          </p:cNvSpPr>
          <p:nvPr/>
        </p:nvSpPr>
        <p:spPr bwMode="auto">
          <a:xfrm rot="-5400000">
            <a:off x="3322847" y="4695637"/>
            <a:ext cx="168028" cy="682614"/>
          </a:xfrm>
          <a:prstGeom prst="leftBrace">
            <a:avLst>
              <a:gd name="adj1" fmla="val 338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 b="0"/>
          </a:p>
        </p:txBody>
      </p:sp>
      <p:sp>
        <p:nvSpPr>
          <p:cNvPr id="8217" name="Line 57"/>
          <p:cNvSpPr>
            <a:spLocks noChangeShapeType="1"/>
          </p:cNvSpPr>
          <p:nvPr/>
        </p:nvSpPr>
        <p:spPr bwMode="auto">
          <a:xfrm>
            <a:off x="3758669" y="4000771"/>
            <a:ext cx="0" cy="9521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sp>
        <p:nvSpPr>
          <p:cNvPr id="8218" name="Line 58"/>
          <p:cNvSpPr>
            <a:spLocks noChangeShapeType="1"/>
          </p:cNvSpPr>
          <p:nvPr/>
        </p:nvSpPr>
        <p:spPr bwMode="auto">
          <a:xfrm>
            <a:off x="3065553" y="4000771"/>
            <a:ext cx="0" cy="9521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 b="0"/>
          </a:p>
        </p:txBody>
      </p:sp>
      <p:sp>
        <p:nvSpPr>
          <p:cNvPr id="8219" name="Text Box 59"/>
          <p:cNvSpPr txBox="1">
            <a:spLocks noChangeArrowheads="1"/>
          </p:cNvSpPr>
          <p:nvPr/>
        </p:nvSpPr>
        <p:spPr bwMode="auto">
          <a:xfrm>
            <a:off x="3224829" y="5112207"/>
            <a:ext cx="325730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0"/>
              <a:t>T</a:t>
            </a:r>
          </a:p>
        </p:txBody>
      </p:sp>
      <p:sp>
        <p:nvSpPr>
          <p:cNvPr id="8220" name="Text Box 60"/>
          <p:cNvSpPr txBox="1">
            <a:spLocks noChangeArrowheads="1"/>
          </p:cNvSpPr>
          <p:nvPr/>
        </p:nvSpPr>
        <p:spPr bwMode="auto">
          <a:xfrm>
            <a:off x="1814513" y="5064439"/>
            <a:ext cx="578043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0" dirty="0" smtClean="0"/>
              <a:t>½ </a:t>
            </a:r>
            <a:r>
              <a:rPr lang="en-US" altLang="en-US" sz="1800" b="0" dirty="0"/>
              <a:t>T</a:t>
            </a:r>
          </a:p>
        </p:txBody>
      </p:sp>
      <p:sp>
        <p:nvSpPr>
          <p:cNvPr id="8221" name="Rectangle 61"/>
          <p:cNvSpPr>
            <a:spLocks noChangeArrowheads="1"/>
          </p:cNvSpPr>
          <p:nvPr/>
        </p:nvSpPr>
        <p:spPr bwMode="auto">
          <a:xfrm>
            <a:off x="8146651" y="1935426"/>
            <a:ext cx="2065345" cy="11131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3087"/>
          </a:p>
        </p:txBody>
      </p:sp>
      <p:sp>
        <p:nvSpPr>
          <p:cNvPr id="8222" name="Text Box 62"/>
          <p:cNvSpPr txBox="1">
            <a:spLocks noChangeArrowheads="1"/>
          </p:cNvSpPr>
          <p:nvPr/>
        </p:nvSpPr>
        <p:spPr bwMode="auto">
          <a:xfrm>
            <a:off x="763919" y="3762732"/>
            <a:ext cx="1172116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0" dirty="0" err="1"/>
              <a:t>baud_tick</a:t>
            </a:r>
            <a:endParaRPr lang="en-US" altLang="en-US" sz="1800" b="0" dirty="0"/>
          </a:p>
        </p:txBody>
      </p:sp>
      <p:sp>
        <p:nvSpPr>
          <p:cNvPr id="8224" name="Text Box 81"/>
          <p:cNvSpPr txBox="1">
            <a:spLocks noChangeArrowheads="1"/>
          </p:cNvSpPr>
          <p:nvPr/>
        </p:nvSpPr>
        <p:spPr bwMode="auto">
          <a:xfrm>
            <a:off x="558233" y="5588287"/>
            <a:ext cx="1146468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0" dirty="0" smtClean="0"/>
              <a:t>Bit-Count</a:t>
            </a:r>
            <a:endParaRPr lang="en-US" altLang="en-US" sz="1800" b="0" dirty="0"/>
          </a:p>
        </p:txBody>
      </p:sp>
      <p:sp>
        <p:nvSpPr>
          <p:cNvPr id="2" name="Geschweifte Klammer rechts 1"/>
          <p:cNvSpPr/>
          <p:nvPr/>
        </p:nvSpPr>
        <p:spPr bwMode="auto">
          <a:xfrm rot="16200000">
            <a:off x="1542261" y="2592026"/>
            <a:ext cx="265441" cy="460675"/>
          </a:xfrm>
          <a:prstGeom prst="rightBrac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Geschweifte Klammer rechts 71"/>
          <p:cNvSpPr/>
          <p:nvPr/>
        </p:nvSpPr>
        <p:spPr bwMode="auto">
          <a:xfrm rot="16200000">
            <a:off x="8244268" y="2514184"/>
            <a:ext cx="265441" cy="460675"/>
          </a:xfrm>
          <a:prstGeom prst="rightBrac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Textfeld 2"/>
          <p:cNvSpPr txBox="1"/>
          <p:nvPr/>
        </p:nvSpPr>
        <p:spPr bwMode="auto">
          <a:xfrm>
            <a:off x="7967913" y="2060751"/>
            <a:ext cx="818150" cy="5510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de-CH" sz="1400" b="0" dirty="0" err="1"/>
              <a:t>s</a:t>
            </a:r>
            <a:r>
              <a:rPr lang="de-CH" sz="1400" b="0" dirty="0" err="1" smtClean="0"/>
              <a:t>top</a:t>
            </a:r>
            <a:r>
              <a:rPr lang="de-CH" sz="1400" b="0" dirty="0" smtClean="0"/>
              <a:t> </a:t>
            </a:r>
            <a:r>
              <a:rPr lang="de-CH" sz="1400" b="0" dirty="0" err="1" smtClean="0"/>
              <a:t>bit</a:t>
            </a:r>
            <a:endParaRPr lang="de-CH" sz="1400" b="0" dirty="0" smtClean="0"/>
          </a:p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de-CH" sz="1400" b="0" dirty="0" smtClean="0"/>
              <a:t>(</a:t>
            </a:r>
            <a:r>
              <a:rPr lang="de-CH" sz="1400" b="0" dirty="0" err="1" smtClean="0"/>
              <a:t>logic</a:t>
            </a:r>
            <a:r>
              <a:rPr lang="de-CH" sz="1400" b="0" dirty="0" smtClean="0"/>
              <a:t> 1)</a:t>
            </a:r>
            <a:endParaRPr lang="en-US" sz="1400" b="0" dirty="0" smtClean="0"/>
          </a:p>
        </p:txBody>
      </p:sp>
      <p:sp>
        <p:nvSpPr>
          <p:cNvPr id="74" name="Textfeld 73"/>
          <p:cNvSpPr txBox="1"/>
          <p:nvPr/>
        </p:nvSpPr>
        <p:spPr bwMode="auto">
          <a:xfrm>
            <a:off x="4830645" y="2099989"/>
            <a:ext cx="1125125" cy="5510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rtlCol="0">
            <a:spAutoFit/>
          </a:bodyPr>
          <a:lstStyle/>
          <a:p>
            <a:pPr algn="ctr" eaLnBrk="1" hangingPunct="1">
              <a:lnSpc>
                <a:spcPct val="100000"/>
              </a:lnSpc>
              <a:spcAft>
                <a:spcPts val="200"/>
              </a:spcAft>
            </a:pPr>
            <a:r>
              <a:rPr lang="de-CH" sz="1400" b="0" dirty="0" err="1"/>
              <a:t>d</a:t>
            </a:r>
            <a:r>
              <a:rPr lang="de-CH" sz="1400" b="0" dirty="0" err="1" smtClean="0"/>
              <a:t>ata</a:t>
            </a:r>
            <a:r>
              <a:rPr lang="de-CH" sz="1400" b="0" dirty="0" smtClean="0"/>
              <a:t> </a:t>
            </a:r>
            <a:r>
              <a:rPr lang="de-CH" sz="1400" b="0" dirty="0" err="1" smtClean="0"/>
              <a:t>byte</a:t>
            </a:r>
            <a:endParaRPr lang="de-CH" sz="1400" b="0" dirty="0" smtClean="0"/>
          </a:p>
          <a:p>
            <a:pPr algn="ctr" eaLnBrk="1" hangingPunct="1">
              <a:lnSpc>
                <a:spcPct val="100000"/>
              </a:lnSpc>
              <a:spcAft>
                <a:spcPts val="200"/>
              </a:spcAft>
            </a:pPr>
            <a:r>
              <a:rPr lang="de-CH" sz="1400" b="0" dirty="0" smtClean="0"/>
              <a:t>(8 </a:t>
            </a:r>
            <a:r>
              <a:rPr lang="de-CH" sz="1400" b="0" dirty="0" err="1" smtClean="0"/>
              <a:t>bits</a:t>
            </a:r>
            <a:r>
              <a:rPr lang="de-CH" sz="1400" b="0" dirty="0" smtClean="0"/>
              <a:t>)</a:t>
            </a:r>
          </a:p>
        </p:txBody>
      </p:sp>
      <p:sp>
        <p:nvSpPr>
          <p:cNvPr id="75" name="Textfeld 74"/>
          <p:cNvSpPr txBox="1"/>
          <p:nvPr/>
        </p:nvSpPr>
        <p:spPr bwMode="auto">
          <a:xfrm>
            <a:off x="1161235" y="2099989"/>
            <a:ext cx="818150" cy="5510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rtlCol="0">
            <a:spAutoFit/>
          </a:bodyPr>
          <a:lstStyle/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de-CH" sz="1400" b="0" dirty="0" err="1"/>
              <a:t>s</a:t>
            </a:r>
            <a:r>
              <a:rPr lang="de-CH" sz="1400" b="0" dirty="0" err="1" smtClean="0"/>
              <a:t>top</a:t>
            </a:r>
            <a:r>
              <a:rPr lang="de-CH" sz="1400" b="0" dirty="0" smtClean="0"/>
              <a:t> </a:t>
            </a:r>
            <a:r>
              <a:rPr lang="de-CH" sz="1400" b="0" dirty="0" err="1" smtClean="0"/>
              <a:t>bit</a:t>
            </a:r>
            <a:endParaRPr lang="de-CH" sz="1400" b="0" dirty="0" smtClean="0"/>
          </a:p>
          <a:p>
            <a:pPr eaLnBrk="1" hangingPunct="1">
              <a:lnSpc>
                <a:spcPct val="100000"/>
              </a:lnSpc>
              <a:spcAft>
                <a:spcPts val="200"/>
              </a:spcAft>
            </a:pPr>
            <a:r>
              <a:rPr lang="de-CH" sz="1400" b="0" dirty="0" smtClean="0"/>
              <a:t>(</a:t>
            </a:r>
            <a:r>
              <a:rPr lang="de-CH" sz="1400" b="0" dirty="0" err="1" smtClean="0"/>
              <a:t>logic</a:t>
            </a:r>
            <a:r>
              <a:rPr lang="de-CH" sz="1400" b="0" dirty="0" smtClean="0"/>
              <a:t> 1)</a:t>
            </a:r>
            <a:endParaRPr lang="en-US" sz="1400" b="0" dirty="0" smtClean="0"/>
          </a:p>
        </p:txBody>
      </p:sp>
      <p:sp>
        <p:nvSpPr>
          <p:cNvPr id="76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204325" y="7111001"/>
            <a:ext cx="1214438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Aft>
                <a:spcPct val="0"/>
              </a:spcAft>
              <a:defRPr sz="9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D32A024-79E9-4C5A-B4ED-E1323EEE5128}" type="slidenum">
              <a:rPr lang="de-DE"/>
              <a:pPr>
                <a:defRPr/>
              </a:pPr>
              <a:t>56</a:t>
            </a:fld>
            <a:endParaRPr lang="de-DE"/>
          </a:p>
        </p:txBody>
      </p:sp>
      <p:sp>
        <p:nvSpPr>
          <p:cNvPr id="78" name="AutoShape 56"/>
          <p:cNvSpPr>
            <a:spLocks/>
          </p:cNvSpPr>
          <p:nvPr/>
        </p:nvSpPr>
        <p:spPr bwMode="auto">
          <a:xfrm rot="-5400000">
            <a:off x="2635433" y="4690881"/>
            <a:ext cx="168028" cy="682614"/>
          </a:xfrm>
          <a:prstGeom prst="leftBrace">
            <a:avLst>
              <a:gd name="adj1" fmla="val 338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 b="0"/>
          </a:p>
        </p:txBody>
      </p:sp>
      <p:sp>
        <p:nvSpPr>
          <p:cNvPr id="80" name="Text Box 59"/>
          <p:cNvSpPr txBox="1">
            <a:spLocks noChangeArrowheads="1"/>
          </p:cNvSpPr>
          <p:nvPr/>
        </p:nvSpPr>
        <p:spPr bwMode="auto">
          <a:xfrm>
            <a:off x="2516943" y="5107451"/>
            <a:ext cx="325730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0"/>
              <a:t>T</a:t>
            </a:r>
          </a:p>
        </p:txBody>
      </p:sp>
      <p:grpSp>
        <p:nvGrpSpPr>
          <p:cNvPr id="81" name="Group 41"/>
          <p:cNvGrpSpPr>
            <a:grpSpLocks/>
          </p:cNvGrpSpPr>
          <p:nvPr/>
        </p:nvGrpSpPr>
        <p:grpSpPr bwMode="auto">
          <a:xfrm>
            <a:off x="2306888" y="3751742"/>
            <a:ext cx="77013" cy="318553"/>
            <a:chOff x="1701" y="3339"/>
            <a:chExt cx="45" cy="182"/>
          </a:xfrm>
        </p:grpSpPr>
        <p:sp>
          <p:nvSpPr>
            <p:cNvPr id="82" name="Line 42"/>
            <p:cNvSpPr>
              <a:spLocks noChangeShapeType="1"/>
            </p:cNvSpPr>
            <p:nvPr/>
          </p:nvSpPr>
          <p:spPr bwMode="auto">
            <a:xfrm>
              <a:off x="1701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3" name="Line 43"/>
            <p:cNvSpPr>
              <a:spLocks noChangeShapeType="1"/>
            </p:cNvSpPr>
            <p:nvPr/>
          </p:nvSpPr>
          <p:spPr bwMode="auto">
            <a:xfrm>
              <a:off x="1746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84" name="Line 44"/>
            <p:cNvSpPr>
              <a:spLocks noChangeShapeType="1"/>
            </p:cNvSpPr>
            <p:nvPr/>
          </p:nvSpPr>
          <p:spPr bwMode="auto">
            <a:xfrm>
              <a:off x="1701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</p:grpSp>
      <p:sp>
        <p:nvSpPr>
          <p:cNvPr id="85" name="Line 8"/>
          <p:cNvSpPr>
            <a:spLocks noChangeShapeType="1"/>
          </p:cNvSpPr>
          <p:nvPr/>
        </p:nvSpPr>
        <p:spPr bwMode="auto">
          <a:xfrm>
            <a:off x="2374187" y="4079394"/>
            <a:ext cx="6126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sp>
        <p:nvSpPr>
          <p:cNvPr id="86" name="Line 58"/>
          <p:cNvSpPr>
            <a:spLocks noChangeShapeType="1"/>
          </p:cNvSpPr>
          <p:nvPr/>
        </p:nvSpPr>
        <p:spPr bwMode="auto">
          <a:xfrm>
            <a:off x="2377077" y="4027394"/>
            <a:ext cx="0" cy="9521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 b="0"/>
          </a:p>
        </p:txBody>
      </p:sp>
      <p:sp>
        <p:nvSpPr>
          <p:cNvPr id="87" name="Line 40"/>
          <p:cNvSpPr>
            <a:spLocks noChangeShapeType="1"/>
          </p:cNvSpPr>
          <p:nvPr/>
        </p:nvSpPr>
        <p:spPr bwMode="auto">
          <a:xfrm>
            <a:off x="7921696" y="4080523"/>
            <a:ext cx="6126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087"/>
          </a:p>
        </p:txBody>
      </p:sp>
      <p:grpSp>
        <p:nvGrpSpPr>
          <p:cNvPr id="88" name="Group 41"/>
          <p:cNvGrpSpPr>
            <a:grpSpLocks/>
          </p:cNvGrpSpPr>
          <p:nvPr/>
        </p:nvGrpSpPr>
        <p:grpSpPr bwMode="auto">
          <a:xfrm>
            <a:off x="8530313" y="3760841"/>
            <a:ext cx="77013" cy="318553"/>
            <a:chOff x="1701" y="3339"/>
            <a:chExt cx="45" cy="182"/>
          </a:xfrm>
        </p:grpSpPr>
        <p:sp>
          <p:nvSpPr>
            <p:cNvPr id="89" name="Line 42"/>
            <p:cNvSpPr>
              <a:spLocks noChangeShapeType="1"/>
            </p:cNvSpPr>
            <p:nvPr/>
          </p:nvSpPr>
          <p:spPr bwMode="auto">
            <a:xfrm>
              <a:off x="1701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90" name="Line 43"/>
            <p:cNvSpPr>
              <a:spLocks noChangeShapeType="1"/>
            </p:cNvSpPr>
            <p:nvPr/>
          </p:nvSpPr>
          <p:spPr bwMode="auto">
            <a:xfrm>
              <a:off x="1746" y="333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  <p:sp>
          <p:nvSpPr>
            <p:cNvPr id="91" name="Line 44"/>
            <p:cNvSpPr>
              <a:spLocks noChangeShapeType="1"/>
            </p:cNvSpPr>
            <p:nvPr/>
          </p:nvSpPr>
          <p:spPr bwMode="auto">
            <a:xfrm>
              <a:off x="1701" y="3339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087"/>
            </a:p>
          </p:txBody>
        </p:sp>
      </p:grpSp>
      <p:sp>
        <p:nvSpPr>
          <p:cNvPr id="92" name="Text Box 39"/>
          <p:cNvSpPr txBox="1">
            <a:spLocks noChangeArrowheads="1"/>
          </p:cNvSpPr>
          <p:nvPr/>
        </p:nvSpPr>
        <p:spPr bwMode="auto">
          <a:xfrm>
            <a:off x="1962865" y="3135516"/>
            <a:ext cx="619609" cy="446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0" dirty="0" smtClean="0">
                <a:solidFill>
                  <a:srgbClr val="0070C0"/>
                </a:solidFill>
              </a:rPr>
              <a:t>Start</a:t>
            </a:r>
            <a:endParaRPr lang="en-US" altLang="en-US" sz="1600" b="0" dirty="0">
              <a:solidFill>
                <a:srgbClr val="0070C0"/>
              </a:solidFill>
            </a:endParaRPr>
          </a:p>
        </p:txBody>
      </p:sp>
      <p:sp>
        <p:nvSpPr>
          <p:cNvPr id="93" name="Text Box 70"/>
          <p:cNvSpPr txBox="1">
            <a:spLocks noChangeArrowheads="1"/>
          </p:cNvSpPr>
          <p:nvPr/>
        </p:nvSpPr>
        <p:spPr bwMode="auto">
          <a:xfrm>
            <a:off x="2251835" y="5567141"/>
            <a:ext cx="6898989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CH" altLang="en-US" sz="1800" b="0" dirty="0" smtClean="0"/>
              <a:t>1        2	       3	    4	 5</a:t>
            </a:r>
            <a:r>
              <a:rPr lang="de-CH" altLang="en-US" sz="1800" b="0" dirty="0"/>
              <a:t> </a:t>
            </a:r>
            <a:r>
              <a:rPr lang="de-CH" altLang="en-US" sz="1800" b="0" dirty="0" smtClean="0"/>
              <a:t>       6	        7	    8	 9          10</a:t>
            </a:r>
            <a:endParaRPr lang="en-US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85862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0070C0"/>
                </a:solidFill>
              </a:rPr>
              <a:t>Block </a:t>
            </a:r>
            <a:r>
              <a:rPr lang="de-CH" dirty="0" err="1" smtClean="0">
                <a:solidFill>
                  <a:srgbClr val="0070C0"/>
                </a:solidFill>
              </a:rPr>
              <a:t>Diagram</a:t>
            </a:r>
            <a:r>
              <a:rPr lang="de-CH" dirty="0" smtClean="0">
                <a:solidFill>
                  <a:srgbClr val="0070C0"/>
                </a:solidFill>
              </a:rPr>
              <a:t> of UAR(T)</a:t>
            </a:r>
            <a:br>
              <a:rPr lang="de-CH" dirty="0" smtClean="0">
                <a:solidFill>
                  <a:srgbClr val="0070C0"/>
                </a:solidFill>
              </a:rPr>
            </a:br>
            <a:r>
              <a:rPr lang="de-CH" sz="1800" b="0" dirty="0" smtClean="0">
                <a:solidFill>
                  <a:srgbClr val="0070C0"/>
                </a:solidFill>
              </a:rPr>
              <a:t>DIVIDE AND CONQUER</a:t>
            </a:r>
            <a:endParaRPr lang="en-US" sz="1800" b="0" dirty="0">
              <a:solidFill>
                <a:srgbClr val="0070C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EA614-783C-4CEB-B22F-C8E14DAA132C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033517" y="2354240"/>
            <a:ext cx="1146468" cy="913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sz="1800" b="0" dirty="0" err="1"/>
              <a:t>s</a:t>
            </a:r>
            <a:r>
              <a:rPr lang="de-CH" sz="1800" b="0" dirty="0" err="1" smtClean="0"/>
              <a:t>ync_n</a:t>
            </a:r>
            <a:r>
              <a:rPr lang="de-CH" sz="1800" b="0" dirty="0" smtClean="0"/>
              <a:t>_</a:t>
            </a:r>
            <a:br>
              <a:rPr lang="de-CH" sz="1800" b="0" dirty="0" smtClean="0"/>
            </a:br>
            <a:r>
              <a:rPr lang="de-CH" sz="1800" b="0" dirty="0" err="1" smtClean="0"/>
              <a:t>edge_det</a:t>
            </a:r>
            <a:endParaRPr lang="de-CH" sz="1800" b="0" dirty="0"/>
          </a:p>
        </p:txBody>
      </p:sp>
      <p:cxnSp>
        <p:nvCxnSpPr>
          <p:cNvPr id="7" name="Gerade Verbindung mit Pfeil 6"/>
          <p:cNvCxnSpPr>
            <a:endCxn id="5" idx="1"/>
          </p:cNvCxnSpPr>
          <p:nvPr/>
        </p:nvCxnSpPr>
        <p:spPr bwMode="auto">
          <a:xfrm>
            <a:off x="798394" y="2810775"/>
            <a:ext cx="123512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feld 8"/>
          <p:cNvSpPr txBox="1"/>
          <p:nvPr/>
        </p:nvSpPr>
        <p:spPr>
          <a:xfrm>
            <a:off x="4224096" y="2445931"/>
            <a:ext cx="1120820" cy="729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CH" sz="1800" b="0" dirty="0" smtClean="0"/>
              <a:t>RX_FSM</a:t>
            </a:r>
          </a:p>
          <a:p>
            <a:endParaRPr lang="de-CH" sz="1800" b="0" dirty="0"/>
          </a:p>
        </p:txBody>
      </p:sp>
      <p:sp>
        <p:nvSpPr>
          <p:cNvPr id="10" name="Textfeld 9"/>
          <p:cNvSpPr txBox="1"/>
          <p:nvPr/>
        </p:nvSpPr>
        <p:spPr>
          <a:xfrm>
            <a:off x="6389027" y="2466966"/>
            <a:ext cx="11721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CH" sz="1800" b="0" dirty="0" smtClean="0"/>
              <a:t>tick_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CH" sz="1800" b="0" dirty="0" err="1" smtClean="0"/>
              <a:t>generator</a:t>
            </a:r>
            <a:endParaRPr lang="de-CH" sz="1800" b="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4224096" y="3918441"/>
            <a:ext cx="10695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CH" sz="1800" b="0" dirty="0" smtClean="0"/>
              <a:t>RX_</a:t>
            </a:r>
            <a:br>
              <a:rPr lang="de-CH" sz="1800" b="0" dirty="0" smtClean="0"/>
            </a:br>
            <a:r>
              <a:rPr lang="de-CH" sz="1800" b="0" dirty="0" err="1" smtClean="0"/>
              <a:t>registers</a:t>
            </a:r>
            <a:endParaRPr lang="de-CH" sz="1800" b="0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6307654" y="3960118"/>
            <a:ext cx="11336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CH" sz="1800" b="0" dirty="0" err="1"/>
              <a:t>s</a:t>
            </a:r>
            <a:r>
              <a:rPr lang="de-CH" sz="1800" b="0" dirty="0" err="1" smtClean="0"/>
              <a:t>ev_seg</a:t>
            </a:r>
            <a:r>
              <a:rPr lang="de-CH" sz="1800" b="0" dirty="0" smtClean="0"/>
              <a:t/>
            </a:r>
            <a:br>
              <a:rPr lang="de-CH" sz="1800" b="0" dirty="0" smtClean="0"/>
            </a:br>
            <a:r>
              <a:rPr lang="de-CH" sz="1800" b="0" dirty="0" err="1" smtClean="0"/>
              <a:t>decoders</a:t>
            </a:r>
            <a:endParaRPr lang="de-CH" sz="1800" b="0" dirty="0" smtClean="0"/>
          </a:p>
        </p:txBody>
      </p:sp>
      <p:cxnSp>
        <p:nvCxnSpPr>
          <p:cNvPr id="13" name="Gerade Verbindung mit Pfeil 12"/>
          <p:cNvCxnSpPr/>
          <p:nvPr/>
        </p:nvCxnSpPr>
        <p:spPr bwMode="auto">
          <a:xfrm>
            <a:off x="3179985" y="2688609"/>
            <a:ext cx="1044111" cy="16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Gewinkelter Verbinder 15"/>
          <p:cNvCxnSpPr/>
          <p:nvPr/>
        </p:nvCxnSpPr>
        <p:spPr bwMode="auto">
          <a:xfrm>
            <a:off x="3111718" y="3164179"/>
            <a:ext cx="1112378" cy="109797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Gerade Verbindung mit Pfeil 23"/>
          <p:cNvCxnSpPr/>
          <p:nvPr/>
        </p:nvCxnSpPr>
        <p:spPr bwMode="auto">
          <a:xfrm>
            <a:off x="5278582" y="4239329"/>
            <a:ext cx="1044111" cy="16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mit Pfeil 24"/>
          <p:cNvCxnSpPr/>
          <p:nvPr/>
        </p:nvCxnSpPr>
        <p:spPr bwMode="auto">
          <a:xfrm>
            <a:off x="7411221" y="4253726"/>
            <a:ext cx="1044111" cy="16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/>
          <p:cNvCxnSpPr/>
          <p:nvPr/>
        </p:nvCxnSpPr>
        <p:spPr bwMode="auto">
          <a:xfrm>
            <a:off x="5344916" y="2646774"/>
            <a:ext cx="1044111" cy="16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Gerade Verbindung mit Pfeil 26"/>
          <p:cNvCxnSpPr/>
          <p:nvPr/>
        </p:nvCxnSpPr>
        <p:spPr bwMode="auto">
          <a:xfrm>
            <a:off x="5344916" y="2911196"/>
            <a:ext cx="1044111" cy="16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Freihandform 29"/>
          <p:cNvSpPr/>
          <p:nvPr/>
        </p:nvSpPr>
        <p:spPr bwMode="auto">
          <a:xfrm>
            <a:off x="3957851" y="2729552"/>
            <a:ext cx="4435522" cy="750627"/>
          </a:xfrm>
          <a:custGeom>
            <a:avLst/>
            <a:gdLst>
              <a:gd name="connsiteX0" fmla="*/ 3603009 w 4435522"/>
              <a:gd name="connsiteY0" fmla="*/ 0 h 750627"/>
              <a:gd name="connsiteX1" fmla="*/ 4435522 w 4435522"/>
              <a:gd name="connsiteY1" fmla="*/ 0 h 750627"/>
              <a:gd name="connsiteX2" fmla="*/ 4408227 w 4435522"/>
              <a:gd name="connsiteY2" fmla="*/ 750627 h 750627"/>
              <a:gd name="connsiteX3" fmla="*/ 0 w 4435522"/>
              <a:gd name="connsiteY3" fmla="*/ 750627 h 750627"/>
              <a:gd name="connsiteX4" fmla="*/ 6824 w 4435522"/>
              <a:gd name="connsiteY4" fmla="*/ 225188 h 750627"/>
              <a:gd name="connsiteX5" fmla="*/ 272955 w 4435522"/>
              <a:gd name="connsiteY5" fmla="*/ 225188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5522" h="750627">
                <a:moveTo>
                  <a:pt x="3603009" y="0"/>
                </a:moveTo>
                <a:lnTo>
                  <a:pt x="4435522" y="0"/>
                </a:lnTo>
                <a:lnTo>
                  <a:pt x="4408227" y="750627"/>
                </a:lnTo>
                <a:lnTo>
                  <a:pt x="0" y="750627"/>
                </a:lnTo>
                <a:cubicBezTo>
                  <a:pt x="2275" y="575481"/>
                  <a:pt x="4549" y="400334"/>
                  <a:pt x="6824" y="225188"/>
                </a:cubicBezTo>
                <a:lnTo>
                  <a:pt x="272955" y="225188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de-CH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1" name="Freihandform 30"/>
          <p:cNvSpPr/>
          <p:nvPr/>
        </p:nvSpPr>
        <p:spPr bwMode="auto">
          <a:xfrm>
            <a:off x="3937379" y="3473355"/>
            <a:ext cx="293427" cy="573206"/>
          </a:xfrm>
          <a:custGeom>
            <a:avLst/>
            <a:gdLst>
              <a:gd name="connsiteX0" fmla="*/ 13648 w 293427"/>
              <a:gd name="connsiteY0" fmla="*/ 0 h 573206"/>
              <a:gd name="connsiteX1" fmla="*/ 0 w 293427"/>
              <a:gd name="connsiteY1" fmla="*/ 573206 h 573206"/>
              <a:gd name="connsiteX2" fmla="*/ 293427 w 293427"/>
              <a:gd name="connsiteY2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573206">
                <a:moveTo>
                  <a:pt x="13648" y="0"/>
                </a:moveTo>
                <a:lnTo>
                  <a:pt x="0" y="573206"/>
                </a:lnTo>
                <a:lnTo>
                  <a:pt x="293427" y="573206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de-CH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00316" y="2318460"/>
            <a:ext cx="69923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>
                <a:solidFill>
                  <a:srgbClr val="0070C0"/>
                </a:solidFill>
              </a:rPr>
              <a:t>f</a:t>
            </a:r>
            <a:r>
              <a:rPr lang="de-CH" sz="1600" dirty="0" err="1" smtClean="0">
                <a:solidFill>
                  <a:srgbClr val="0070C0"/>
                </a:solidFill>
              </a:rPr>
              <a:t>rom</a:t>
            </a:r>
            <a:r>
              <a:rPr lang="de-CH" sz="1600" dirty="0" smtClean="0">
                <a:solidFill>
                  <a:srgbClr val="0070C0"/>
                </a:solidFill>
              </a:rPr>
              <a:t> </a:t>
            </a:r>
            <a:br>
              <a:rPr lang="de-CH" sz="1600" dirty="0" smtClean="0">
                <a:solidFill>
                  <a:srgbClr val="0070C0"/>
                </a:solidFill>
              </a:rPr>
            </a:br>
            <a:r>
              <a:rPr lang="de-CH" sz="1600" dirty="0" smtClean="0">
                <a:solidFill>
                  <a:srgbClr val="0070C0"/>
                </a:solidFill>
              </a:rPr>
              <a:t>GPIO</a:t>
            </a:r>
            <a:endParaRPr lang="de-CH" sz="1600" dirty="0">
              <a:solidFill>
                <a:srgbClr val="0070C0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8336405" y="3759958"/>
            <a:ext cx="1085554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 smtClean="0">
                <a:solidFill>
                  <a:srgbClr val="0070C0"/>
                </a:solidFill>
              </a:rPr>
              <a:t>to</a:t>
            </a:r>
            <a:r>
              <a:rPr lang="de-CH" sz="1600" dirty="0" smtClean="0">
                <a:solidFill>
                  <a:srgbClr val="0070C0"/>
                </a:solidFill>
              </a:rPr>
              <a:t> </a:t>
            </a:r>
            <a:br>
              <a:rPr lang="de-CH" sz="1600" dirty="0" smtClean="0">
                <a:solidFill>
                  <a:srgbClr val="0070C0"/>
                </a:solidFill>
              </a:rPr>
            </a:br>
            <a:r>
              <a:rPr lang="de-CH" sz="1600" dirty="0" smtClean="0">
                <a:solidFill>
                  <a:srgbClr val="0070C0"/>
                </a:solidFill>
              </a:rPr>
              <a:t>HEX[6..0]</a:t>
            </a:r>
            <a:endParaRPr lang="de-CH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8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B6194-9973-4949-853E-5F6238814B3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2" y="942302"/>
            <a:ext cx="4937555" cy="60214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748597" y="3061296"/>
            <a:ext cx="4264173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de-CH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lang="de-CH" sz="2000" dirty="0" smtClean="0">
                <a:latin typeface="Courier New"/>
                <a:cs typeface="Courier New"/>
              </a:rPr>
              <a:t> bool_expr_1 </a:t>
            </a:r>
            <a:r>
              <a:rPr lang="de-CH" sz="2000" dirty="0">
                <a:solidFill>
                  <a:srgbClr val="FF0000"/>
                </a:solidFill>
                <a:latin typeface="Courier New"/>
                <a:cs typeface="Courier New"/>
              </a:rPr>
              <a:t>THEN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de-CH" sz="2000" dirty="0">
                <a:latin typeface="Courier New"/>
                <a:cs typeface="Courier New"/>
              </a:rPr>
              <a:t>    </a:t>
            </a:r>
            <a:r>
              <a:rPr lang="de-CH" sz="2000" dirty="0" err="1">
                <a:latin typeface="Courier New"/>
                <a:cs typeface="Courier New"/>
              </a:rPr>
              <a:t>sig</a:t>
            </a:r>
            <a:r>
              <a:rPr lang="de-CH" sz="2000" dirty="0">
                <a:latin typeface="Courier New"/>
                <a:cs typeface="Courier New"/>
              </a:rPr>
              <a:t> &lt;= val_expr_1</a:t>
            </a:r>
            <a:r>
              <a:rPr lang="de-CH" sz="2000" dirty="0" smtClean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de-CH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ELSIF</a:t>
            </a:r>
            <a:r>
              <a:rPr lang="de-CH" sz="2000" dirty="0" smtClean="0">
                <a:latin typeface="Courier New"/>
                <a:cs typeface="Courier New"/>
              </a:rPr>
              <a:t> bool_expr_2 </a:t>
            </a:r>
            <a:r>
              <a:rPr lang="de-CH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THEN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de-CH" sz="2000" dirty="0" smtClean="0">
                <a:latin typeface="Courier New"/>
                <a:cs typeface="Courier New"/>
              </a:rPr>
              <a:t>    </a:t>
            </a:r>
            <a:r>
              <a:rPr lang="de-CH" sz="2000" dirty="0" err="1">
                <a:latin typeface="Courier New"/>
                <a:cs typeface="Courier New"/>
              </a:rPr>
              <a:t>sig</a:t>
            </a:r>
            <a:r>
              <a:rPr lang="de-CH" sz="2000" dirty="0">
                <a:latin typeface="Courier New"/>
                <a:cs typeface="Courier New"/>
              </a:rPr>
              <a:t> &lt;= val_expr_2</a:t>
            </a:r>
            <a:r>
              <a:rPr lang="de-CH" sz="2000" dirty="0" smtClean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de-CH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ELSIF</a:t>
            </a:r>
            <a:r>
              <a:rPr lang="de-CH" sz="2000" dirty="0" smtClean="0">
                <a:latin typeface="Courier New"/>
                <a:cs typeface="Courier New"/>
              </a:rPr>
              <a:t> bool_expr_3 </a:t>
            </a:r>
            <a:r>
              <a:rPr lang="de-CH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THEN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de-CH" sz="2000" dirty="0" smtClean="0">
                <a:latin typeface="Courier New"/>
                <a:cs typeface="Courier New"/>
              </a:rPr>
              <a:t>    </a:t>
            </a:r>
            <a:r>
              <a:rPr lang="de-CH" sz="2000" dirty="0" err="1">
                <a:latin typeface="Courier New"/>
                <a:cs typeface="Courier New"/>
              </a:rPr>
              <a:t>sig</a:t>
            </a:r>
            <a:r>
              <a:rPr lang="de-CH" sz="2000" dirty="0">
                <a:latin typeface="Courier New"/>
                <a:cs typeface="Courier New"/>
              </a:rPr>
              <a:t> &lt;= val_expr_3</a:t>
            </a:r>
            <a:r>
              <a:rPr lang="de-CH" sz="2000" dirty="0" smtClean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de-CH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ELSE</a:t>
            </a:r>
            <a:endParaRPr lang="de-CH" sz="20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de-CH" sz="2000" dirty="0" smtClean="0">
                <a:latin typeface="Courier New"/>
                <a:cs typeface="Courier New"/>
              </a:rPr>
              <a:t>    </a:t>
            </a:r>
            <a:r>
              <a:rPr lang="de-CH" sz="2000" dirty="0" err="1">
                <a:latin typeface="Courier New"/>
                <a:cs typeface="Courier New"/>
              </a:rPr>
              <a:t>sig</a:t>
            </a:r>
            <a:r>
              <a:rPr lang="de-CH" sz="2000" dirty="0">
                <a:latin typeface="Courier New"/>
                <a:cs typeface="Courier New"/>
              </a:rPr>
              <a:t> &lt;= val_expr_4;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de-CH" sz="2000" dirty="0">
                <a:solidFill>
                  <a:srgbClr val="FF0000"/>
                </a:solidFill>
                <a:latin typeface="Courier New"/>
                <a:cs typeface="Courier New"/>
              </a:rPr>
              <a:t>END</a:t>
            </a:r>
            <a:r>
              <a:rPr lang="de-CH" sz="2000" dirty="0" smtClean="0">
                <a:latin typeface="Courier New"/>
                <a:cs typeface="Courier New"/>
              </a:rPr>
              <a:t> </a:t>
            </a:r>
            <a:r>
              <a:rPr lang="de-CH" sz="2000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lang="de-CH" sz="2000" dirty="0" smtClean="0">
                <a:latin typeface="Courier New"/>
                <a:cs typeface="Courier New"/>
              </a:rPr>
              <a:t>;</a:t>
            </a:r>
            <a:endParaRPr lang="de-CH" sz="2000" dirty="0">
              <a:latin typeface="Courier New"/>
              <a:cs typeface="Courier New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368795" y="0"/>
            <a:ext cx="9222023" cy="12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 anchor="ctr"/>
          <a:lstStyle/>
          <a:p>
            <a:pPr eaLnBrk="1" hangingPunct="1"/>
            <a:r>
              <a:rPr lang="de-CH" dirty="0" err="1" smtClean="0"/>
              <a:t>Priorisation</a:t>
            </a:r>
            <a:r>
              <a:rPr lang="de-CH" dirty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IF-THEN-ELSE</a:t>
            </a:r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5758383" y="1653326"/>
            <a:ext cx="453681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CH" dirty="0" smtClean="0">
                <a:solidFill>
                  <a:srgbClr val="0000FF"/>
                </a:solidFill>
              </a:rPr>
              <a:t>IF-THEN-ELSE </a:t>
            </a:r>
            <a:r>
              <a:rPr lang="de-CH" dirty="0" err="1" smtClean="0">
                <a:solidFill>
                  <a:srgbClr val="0000FF"/>
                </a:solidFill>
              </a:rPr>
              <a:t>describes</a:t>
            </a:r>
            <a:r>
              <a:rPr lang="de-CH" dirty="0" smtClean="0">
                <a:solidFill>
                  <a:srgbClr val="0000FF"/>
                </a:solidFill>
              </a:rPr>
              <a:t> </a:t>
            </a:r>
          </a:p>
          <a:p>
            <a:r>
              <a:rPr lang="de-CH" dirty="0" err="1">
                <a:solidFill>
                  <a:srgbClr val="0000FF"/>
                </a:solidFill>
              </a:rPr>
              <a:t>l</a:t>
            </a:r>
            <a:r>
              <a:rPr lang="de-CH" dirty="0" err="1" smtClean="0">
                <a:solidFill>
                  <a:srgbClr val="0000FF"/>
                </a:solidFill>
              </a:rPr>
              <a:t>ogic</a:t>
            </a:r>
            <a:r>
              <a:rPr lang="de-CH" dirty="0" smtClean="0">
                <a:solidFill>
                  <a:srgbClr val="0000FF"/>
                </a:solidFill>
              </a:rPr>
              <a:t> </a:t>
            </a:r>
            <a:r>
              <a:rPr lang="de-CH" dirty="0" err="1" smtClean="0">
                <a:solidFill>
                  <a:srgbClr val="0000FF"/>
                </a:solidFill>
              </a:rPr>
              <a:t>with</a:t>
            </a:r>
            <a:r>
              <a:rPr lang="de-CH" dirty="0" smtClean="0">
                <a:solidFill>
                  <a:srgbClr val="0000FF"/>
                </a:solidFill>
              </a:rPr>
              <a:t> </a:t>
            </a:r>
            <a:r>
              <a:rPr lang="de-CH" dirty="0" err="1">
                <a:solidFill>
                  <a:srgbClr val="0000FF"/>
                </a:solidFill>
              </a:rPr>
              <a:t>p</a:t>
            </a:r>
            <a:r>
              <a:rPr lang="de-CH" dirty="0" err="1" smtClean="0">
                <a:solidFill>
                  <a:srgbClr val="0000FF"/>
                </a:solidFill>
              </a:rPr>
              <a:t>riority</a:t>
            </a:r>
            <a:endParaRPr lang="de-CH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4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Synthesis </a:t>
            </a:r>
            <a:r>
              <a:rPr lang="de-CH" dirty="0" err="1" smtClean="0"/>
              <a:t>output</a:t>
            </a:r>
            <a:r>
              <a:rPr lang="de-CH" dirty="0" smtClean="0"/>
              <a:t> (RTL Viewer)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Quartus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B6194-9973-4949-853E-5F6238814B3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60" y="2059426"/>
            <a:ext cx="7397750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142812" y="4502603"/>
            <a:ext cx="755335" cy="4585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de-CH" sz="2000" b="0" dirty="0"/>
              <a:t>p</a:t>
            </a:r>
            <a:r>
              <a:rPr lang="de-CH" sz="2000" b="0" dirty="0" smtClean="0"/>
              <a:t>rio1</a:t>
            </a:r>
            <a:endParaRPr lang="en-US" sz="2000" b="0" dirty="0"/>
          </a:p>
        </p:txBody>
      </p:sp>
      <p:sp>
        <p:nvSpPr>
          <p:cNvPr id="6" name="Textfeld 5"/>
          <p:cNvSpPr txBox="1"/>
          <p:nvPr/>
        </p:nvSpPr>
        <p:spPr>
          <a:xfrm>
            <a:off x="2126902" y="2237825"/>
            <a:ext cx="755335" cy="4585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de-CH" sz="2000" b="0" dirty="0"/>
              <a:t>p</a:t>
            </a:r>
            <a:r>
              <a:rPr lang="de-CH" sz="2000" b="0" dirty="0" smtClean="0"/>
              <a:t>rio2</a:t>
            </a:r>
            <a:endParaRPr lang="en-US" sz="20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2126901" y="2666038"/>
            <a:ext cx="755335" cy="4585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de-CH" sz="2000" b="0" dirty="0"/>
              <a:t>p</a:t>
            </a:r>
            <a:r>
              <a:rPr lang="de-CH" sz="2000" b="0" dirty="0" smtClean="0"/>
              <a:t>rio3</a:t>
            </a:r>
            <a:endParaRPr lang="en-US" sz="2000" b="0" dirty="0"/>
          </a:p>
        </p:txBody>
      </p:sp>
      <p:sp>
        <p:nvSpPr>
          <p:cNvPr id="8" name="Oval 7"/>
          <p:cNvSpPr/>
          <p:nvPr/>
        </p:nvSpPr>
        <p:spPr bwMode="auto">
          <a:xfrm>
            <a:off x="4090670" y="2490324"/>
            <a:ext cx="60960" cy="6095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094904" y="3544424"/>
            <a:ext cx="60960" cy="6095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187104" y="3658724"/>
            <a:ext cx="60960" cy="6095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187104" y="4712824"/>
            <a:ext cx="60960" cy="6095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842119" y="2656507"/>
            <a:ext cx="8827398" cy="318557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2663" tIns="53385" rIns="102663" bIns="53385">
            <a:spAutoFit/>
          </a:bodyPr>
          <a:lstStyle/>
          <a:p>
            <a:r>
              <a:rPr lang="de-CH" sz="2300" dirty="0">
                <a:solidFill>
                  <a:srgbClr val="C00000"/>
                </a:solidFill>
                <a:latin typeface="Courier New" pitchFamily="49" charset="0"/>
              </a:rPr>
              <a:t>CASE</a:t>
            </a:r>
            <a:r>
              <a:rPr lang="de-CH" sz="230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&lt;</a:t>
            </a:r>
            <a:r>
              <a:rPr lang="de-CH" sz="2300" dirty="0" err="1" smtClean="0">
                <a:solidFill>
                  <a:schemeClr val="tx1"/>
                </a:solidFill>
                <a:latin typeface="Courier New" pitchFamily="49" charset="0"/>
              </a:rPr>
              <a:t>control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e-CH" sz="2300" dirty="0" err="1" smtClean="0">
                <a:solidFill>
                  <a:schemeClr val="tx1"/>
                </a:solidFill>
                <a:latin typeface="Courier New" pitchFamily="49" charset="0"/>
              </a:rPr>
              <a:t>input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de-CH" sz="2300" dirty="0">
                <a:solidFill>
                  <a:srgbClr val="C00000"/>
                </a:solidFill>
                <a:latin typeface="Courier New" pitchFamily="49" charset="0"/>
              </a:rPr>
              <a:t>IS</a:t>
            </a:r>
            <a:r>
              <a:rPr lang="de-CH" sz="2300" dirty="0">
                <a:solidFill>
                  <a:schemeClr val="accent2"/>
                </a:solidFill>
                <a:latin typeface="Courier New" pitchFamily="49" charset="0"/>
              </a:rPr>
              <a:t/>
            </a:r>
            <a:br>
              <a:rPr lang="de-CH" sz="2300" dirty="0">
                <a:solidFill>
                  <a:schemeClr val="accent2"/>
                </a:solidFill>
                <a:latin typeface="Courier New" pitchFamily="49" charset="0"/>
              </a:rPr>
            </a:br>
            <a:r>
              <a:rPr lang="de-CH" sz="23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de-CH" sz="2300" dirty="0" smtClean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de-CH" sz="2300" dirty="0" smtClean="0">
                <a:solidFill>
                  <a:srgbClr val="C00000"/>
                </a:solidFill>
                <a:latin typeface="Courier New" pitchFamily="49" charset="0"/>
              </a:rPr>
              <a:t>WHEN</a:t>
            </a:r>
            <a:r>
              <a:rPr lang="de-CH" sz="2300" dirty="0" smtClean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&lt;</a:t>
            </a:r>
            <a:r>
              <a:rPr lang="de-CH" sz="2300" dirty="0" err="1" smtClean="0">
                <a:solidFill>
                  <a:schemeClr val="tx1"/>
                </a:solidFill>
                <a:latin typeface="Courier New" pitchFamily="49" charset="0"/>
              </a:rPr>
              <a:t>test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de-CH" sz="2300" dirty="0" smtClean="0">
                <a:solidFill>
                  <a:srgbClr val="C00000"/>
                </a:solidFill>
                <a:latin typeface="Courier New" pitchFamily="49" charset="0"/>
              </a:rPr>
              <a:t>=&gt;</a:t>
            </a:r>
            <a:r>
              <a:rPr lang="de-CH" sz="2300" dirty="0" smtClean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{&lt;</a:t>
            </a:r>
            <a:r>
              <a:rPr lang="de-CH" sz="2300" dirty="0" err="1" smtClean="0">
                <a:solidFill>
                  <a:schemeClr val="tx1"/>
                </a:solidFill>
                <a:latin typeface="Courier New" pitchFamily="49" charset="0"/>
              </a:rPr>
              <a:t>sequential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e-CH" sz="2300" dirty="0" err="1" smtClean="0">
                <a:solidFill>
                  <a:schemeClr val="tx1"/>
                </a:solidFill>
                <a:latin typeface="Courier New" pitchFamily="49" charset="0"/>
              </a:rPr>
              <a:t>statements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&gt;};</a:t>
            </a:r>
            <a:r>
              <a:rPr lang="de-CH" sz="2300" dirty="0">
                <a:latin typeface="Courier New" pitchFamily="49" charset="0"/>
              </a:rPr>
              <a:t/>
            </a:r>
            <a:br>
              <a:rPr lang="de-CH" sz="2300" dirty="0">
                <a:latin typeface="Courier New" pitchFamily="49" charset="0"/>
              </a:rPr>
            </a:br>
            <a:r>
              <a:rPr lang="de-CH" sz="2300" dirty="0" smtClean="0">
                <a:latin typeface="Courier New" pitchFamily="49" charset="0"/>
              </a:rPr>
              <a:t>	[</a:t>
            </a:r>
            <a:r>
              <a:rPr lang="de-CH" sz="2300" dirty="0" smtClean="0">
                <a:solidFill>
                  <a:srgbClr val="C00000"/>
                </a:solidFill>
                <a:latin typeface="Courier New" pitchFamily="49" charset="0"/>
              </a:rPr>
              <a:t>WHEN</a:t>
            </a:r>
            <a:r>
              <a:rPr lang="de-CH" sz="2300" dirty="0" smtClean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&lt;</a:t>
            </a:r>
            <a:r>
              <a:rPr lang="de-CH" sz="2300" dirty="0" err="1" smtClean="0">
                <a:solidFill>
                  <a:schemeClr val="tx1"/>
                </a:solidFill>
                <a:latin typeface="Courier New" pitchFamily="49" charset="0"/>
              </a:rPr>
              <a:t>test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de-CH" sz="2300" dirty="0" smtClean="0">
                <a:solidFill>
                  <a:srgbClr val="C00000"/>
                </a:solidFill>
                <a:latin typeface="Courier New" pitchFamily="49" charset="0"/>
              </a:rPr>
              <a:t>=&gt;</a:t>
            </a:r>
            <a:r>
              <a:rPr lang="de-CH" sz="2300" dirty="0" smtClean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{&lt;</a:t>
            </a:r>
            <a:r>
              <a:rPr lang="de-CH" sz="2300" dirty="0" err="1" smtClean="0">
                <a:solidFill>
                  <a:schemeClr val="tx1"/>
                </a:solidFill>
                <a:latin typeface="Courier New" pitchFamily="49" charset="0"/>
              </a:rPr>
              <a:t>sequential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e-CH" sz="2300" dirty="0" err="1" smtClean="0">
                <a:solidFill>
                  <a:schemeClr val="tx1"/>
                </a:solidFill>
                <a:latin typeface="Courier New" pitchFamily="49" charset="0"/>
              </a:rPr>
              <a:t>statements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&gt;};]</a:t>
            </a:r>
            <a:b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</a:b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	…</a:t>
            </a:r>
            <a:b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</a:b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	</a:t>
            </a:r>
            <a:r>
              <a:rPr lang="de-CH" sz="2300" dirty="0" smtClean="0">
                <a:latin typeface="Courier New" pitchFamily="49" charset="0"/>
              </a:rPr>
              <a:t>[</a:t>
            </a:r>
            <a:r>
              <a:rPr lang="de-CH" sz="2300" dirty="0">
                <a:solidFill>
                  <a:srgbClr val="C00000"/>
                </a:solidFill>
                <a:latin typeface="Courier New" pitchFamily="49" charset="0"/>
              </a:rPr>
              <a:t>WHEN</a:t>
            </a:r>
            <a:r>
              <a:rPr lang="de-CH" sz="230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de-CH" sz="2300" dirty="0" smtClean="0">
                <a:solidFill>
                  <a:srgbClr val="C00000"/>
                </a:solidFill>
                <a:latin typeface="Courier New" pitchFamily="49" charset="0"/>
              </a:rPr>
              <a:t>OTHERS</a:t>
            </a:r>
            <a:r>
              <a:rPr lang="de-CH" sz="23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e-CH" sz="2300" dirty="0" smtClean="0">
                <a:solidFill>
                  <a:srgbClr val="C00000"/>
                </a:solidFill>
                <a:latin typeface="Courier New" pitchFamily="49" charset="0"/>
              </a:rPr>
              <a:t>=&gt;</a:t>
            </a:r>
            <a:r>
              <a:rPr lang="de-CH" sz="2300" dirty="0" smtClean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de-CH" sz="2300" dirty="0">
                <a:solidFill>
                  <a:schemeClr val="tx1"/>
                </a:solidFill>
                <a:latin typeface="Courier New" pitchFamily="49" charset="0"/>
              </a:rPr>
              <a:t>{&lt;</a:t>
            </a:r>
            <a:r>
              <a:rPr lang="de-CH" sz="2300" dirty="0" err="1">
                <a:solidFill>
                  <a:schemeClr val="tx1"/>
                </a:solidFill>
                <a:latin typeface="Courier New" pitchFamily="49" charset="0"/>
              </a:rPr>
              <a:t>sequential</a:t>
            </a:r>
            <a:r>
              <a:rPr lang="de-CH" sz="230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e-CH" sz="2300" dirty="0" err="1">
                <a:solidFill>
                  <a:schemeClr val="tx1"/>
                </a:solidFill>
                <a:latin typeface="Courier New" pitchFamily="49" charset="0"/>
              </a:rPr>
              <a:t>statements</a:t>
            </a:r>
            <a:r>
              <a:rPr lang="de-CH" sz="2300" dirty="0">
                <a:solidFill>
                  <a:schemeClr val="tx1"/>
                </a:solidFill>
                <a:latin typeface="Courier New" pitchFamily="49" charset="0"/>
              </a:rPr>
              <a:t>&gt;};]</a:t>
            </a:r>
          </a:p>
          <a:p>
            <a:r>
              <a:rPr lang="de-CH" sz="2300" dirty="0">
                <a:latin typeface="Courier New" pitchFamily="49" charset="0"/>
              </a:rPr>
              <a:t/>
            </a:r>
            <a:br>
              <a:rPr lang="de-CH" sz="2300" dirty="0">
                <a:latin typeface="Courier New" pitchFamily="49" charset="0"/>
              </a:rPr>
            </a:br>
            <a:r>
              <a:rPr lang="de-CH" sz="2300" dirty="0">
                <a:solidFill>
                  <a:srgbClr val="C00000"/>
                </a:solidFill>
                <a:latin typeface="Courier New" pitchFamily="49" charset="0"/>
              </a:rPr>
              <a:t>END</a:t>
            </a:r>
            <a:r>
              <a:rPr lang="de-CH" sz="230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de-CH" sz="2300" dirty="0">
                <a:solidFill>
                  <a:srgbClr val="C00000"/>
                </a:solidFill>
                <a:latin typeface="Courier New" pitchFamily="49" charset="0"/>
              </a:rPr>
              <a:t>CASE;</a:t>
            </a:r>
          </a:p>
        </p:txBody>
      </p:sp>
      <p:sp>
        <p:nvSpPr>
          <p:cNvPr id="35843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CH" sz="2700" dirty="0">
                <a:latin typeface="Arial" charset="0"/>
                <a:cs typeface="Arial" charset="0"/>
              </a:rPr>
              <a:t>Case S</a:t>
            </a:r>
            <a:r>
              <a:rPr lang="de-CH" sz="2700" dirty="0" smtClean="0">
                <a:latin typeface="Arial" charset="0"/>
                <a:cs typeface="Arial" charset="0"/>
              </a:rPr>
              <a:t>tatement in </a:t>
            </a:r>
            <a:r>
              <a:rPr lang="de-CH" sz="2700" dirty="0" err="1" smtClean="0">
                <a:latin typeface="Arial" charset="0"/>
                <a:cs typeface="Arial" charset="0"/>
              </a:rPr>
              <a:t>Process</a:t>
            </a:r>
            <a:endParaRPr lang="en-US" sz="27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8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4" name="Rectangle 9"/>
          <p:cNvSpPr>
            <a:spLocks noGrp="1"/>
          </p:cNvSpPr>
          <p:nvPr>
            <p:ph type="title"/>
          </p:nvPr>
        </p:nvSpPr>
        <p:spPr>
          <a:xfrm>
            <a:off x="670834" y="446161"/>
            <a:ext cx="8838764" cy="792883"/>
          </a:xfrm>
        </p:spPr>
        <p:txBody>
          <a:bodyPr/>
          <a:lstStyle/>
          <a:p>
            <a:pPr eaLnBrk="1" hangingPunct="1"/>
            <a:r>
              <a:rPr lang="de-CH" sz="2400" dirty="0" smtClean="0">
                <a:latin typeface="Arial" charset="0"/>
                <a:cs typeface="Arial" charset="0"/>
              </a:rPr>
              <a:t>Beispiel: 4 x 1 Multiplexer mit CASE</a:t>
            </a:r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58607" y="3353860"/>
            <a:ext cx="9094610" cy="379864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ARCHITECTURE comb OF </a:t>
            </a:r>
            <a:r>
              <a:rPr lang="en-US" sz="2000" dirty="0" err="1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mux_beispiel</a:t>
            </a:r>
            <a:r>
              <a:rPr lang="en-US" sz="2000" dirty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IS</a:t>
            </a:r>
            <a:b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BEGIN</a:t>
            </a:r>
            <a:b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muxer</a:t>
            </a:r>
            <a:r>
              <a:rPr lang="en-US" sz="2000" dirty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PROCESS(</a:t>
            </a:r>
            <a:r>
              <a:rPr lang="en-US" sz="2000" dirty="0" err="1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sel,a,b,c,d</a:t>
            </a:r>
            <a: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	BEGIN</a:t>
            </a:r>
            <a:b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IS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"00" =&gt; 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a;</a:t>
            </a:r>
            <a:b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01" 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=&gt; x &lt;= b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"10" =&gt; x &lt;= c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OTHERS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=&gt; 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d;</a:t>
            </a:r>
            <a:b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2000" dirty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PROCESS </a:t>
            </a:r>
            <a:r>
              <a:rPr lang="en-US" sz="2000" dirty="0" err="1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muxer</a:t>
            </a:r>
            <a: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2000" dirty="0">
                <a:solidFill>
                  <a:srgbClr val="7F7F7F"/>
                </a:solidFill>
                <a:latin typeface="Courier New" pitchFamily="49" charset="0"/>
                <a:cs typeface="Courier New" pitchFamily="49" charset="0"/>
              </a:rPr>
              <a:t>comb;</a:t>
            </a:r>
          </a:p>
        </p:txBody>
      </p:sp>
      <p:sp>
        <p:nvSpPr>
          <p:cNvPr id="35" name="Line 2"/>
          <p:cNvSpPr>
            <a:spLocks noChangeShapeType="1"/>
          </p:cNvSpPr>
          <p:nvPr/>
        </p:nvSpPr>
        <p:spPr bwMode="auto">
          <a:xfrm>
            <a:off x="3218655" y="1221685"/>
            <a:ext cx="11584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36" name="Line 3"/>
          <p:cNvSpPr>
            <a:spLocks noChangeShapeType="1"/>
          </p:cNvSpPr>
          <p:nvPr/>
        </p:nvSpPr>
        <p:spPr bwMode="auto">
          <a:xfrm>
            <a:off x="3218655" y="1725770"/>
            <a:ext cx="11584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37" name="Line 5"/>
          <p:cNvSpPr>
            <a:spLocks noChangeShapeType="1"/>
          </p:cNvSpPr>
          <p:nvPr/>
        </p:nvSpPr>
        <p:spPr bwMode="auto">
          <a:xfrm>
            <a:off x="3218655" y="2229854"/>
            <a:ext cx="11584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38" name="Line 7"/>
          <p:cNvSpPr>
            <a:spLocks noChangeShapeType="1"/>
          </p:cNvSpPr>
          <p:nvPr/>
        </p:nvSpPr>
        <p:spPr bwMode="auto">
          <a:xfrm>
            <a:off x="5268223" y="1760775"/>
            <a:ext cx="11584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6710946" y="1592748"/>
            <a:ext cx="335571" cy="5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 dirty="0">
                <a:solidFill>
                  <a:schemeClr val="tx1"/>
                </a:solidFill>
                <a:latin typeface="Arial" charset="0"/>
              </a:rPr>
              <a:t>x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2592316" y="1967236"/>
            <a:ext cx="335572" cy="5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 dirty="0">
                <a:solidFill>
                  <a:schemeClr val="tx1"/>
                </a:solidFill>
                <a:latin typeface="Arial" charset="0"/>
              </a:rPr>
              <a:t>c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2592402" y="1557741"/>
            <a:ext cx="348395" cy="5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>
                <a:solidFill>
                  <a:schemeClr val="tx1"/>
                </a:solidFill>
                <a:latin typeface="Arial" charset="0"/>
              </a:rPr>
              <a:t>b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2611810" y="1053657"/>
            <a:ext cx="335571" cy="5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>
                <a:solidFill>
                  <a:schemeClr val="tx1"/>
                </a:solidFill>
                <a:latin typeface="Arial" charset="0"/>
              </a:rPr>
              <a:t>a</a:t>
            </a:r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auto">
          <a:xfrm>
            <a:off x="3218655" y="3010484"/>
            <a:ext cx="16040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2501706" y="2726913"/>
            <a:ext cx="527933" cy="5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 dirty="0" err="1">
                <a:solidFill>
                  <a:schemeClr val="tx1"/>
                </a:solidFill>
                <a:latin typeface="Arial" charset="0"/>
              </a:rPr>
              <a:t>sel</a:t>
            </a:r>
            <a:endParaRPr lang="de-CH" sz="1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 flipH="1">
            <a:off x="3931549" y="2926470"/>
            <a:ext cx="178223" cy="16802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46" name="Text Box 17"/>
          <p:cNvSpPr txBox="1">
            <a:spLocks noChangeArrowheads="1"/>
          </p:cNvSpPr>
          <p:nvPr/>
        </p:nvSpPr>
        <p:spPr bwMode="auto">
          <a:xfrm>
            <a:off x="3764691" y="2582959"/>
            <a:ext cx="335571" cy="5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 dirty="0">
                <a:solidFill>
                  <a:schemeClr val="tx1"/>
                </a:solidFill>
                <a:latin typeface="Arial" charset="0"/>
              </a:rPr>
              <a:t>2</a:t>
            </a: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3579042" y="717602"/>
            <a:ext cx="335571" cy="5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>
                <a:solidFill>
                  <a:schemeClr val="tx1"/>
                </a:solidFill>
                <a:latin typeface="Arial" charset="0"/>
              </a:rPr>
              <a:t>2</a:t>
            </a: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 flipH="1">
            <a:off x="3575102" y="1137671"/>
            <a:ext cx="178223" cy="16802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49" name="Line 20"/>
          <p:cNvSpPr>
            <a:spLocks noChangeShapeType="1"/>
          </p:cNvSpPr>
          <p:nvPr/>
        </p:nvSpPr>
        <p:spPr bwMode="auto">
          <a:xfrm flipH="1">
            <a:off x="3575102" y="1641756"/>
            <a:ext cx="178223" cy="16802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50" name="Line 21"/>
          <p:cNvSpPr>
            <a:spLocks noChangeShapeType="1"/>
          </p:cNvSpPr>
          <p:nvPr/>
        </p:nvSpPr>
        <p:spPr bwMode="auto">
          <a:xfrm flipH="1">
            <a:off x="3575102" y="2145840"/>
            <a:ext cx="178223" cy="16802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5717722" y="1088664"/>
            <a:ext cx="335571" cy="51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>
                <a:solidFill>
                  <a:schemeClr val="tx1"/>
                </a:solidFill>
                <a:latin typeface="Arial" charset="0"/>
              </a:rPr>
              <a:t>2</a:t>
            </a:r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H="1">
            <a:off x="5713782" y="1676761"/>
            <a:ext cx="178223" cy="16802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4113248" y="1652199"/>
            <a:ext cx="627969" cy="49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 b="0" dirty="0">
                <a:solidFill>
                  <a:schemeClr val="tx1"/>
                </a:solidFill>
                <a:latin typeface="Arial" charset="0"/>
              </a:rPr>
              <a:t>"</a:t>
            </a:r>
            <a:r>
              <a:rPr lang="de-CH" sz="1800" b="0" dirty="0" smtClean="0">
                <a:solidFill>
                  <a:schemeClr val="tx1"/>
                </a:solidFill>
                <a:latin typeface="Arial" charset="0"/>
              </a:rPr>
              <a:t>01</a:t>
            </a:r>
            <a:r>
              <a:rPr lang="de-CH" sz="1800" b="0" dirty="0">
                <a:solidFill>
                  <a:schemeClr val="tx1"/>
                </a:solidFill>
                <a:latin typeface="Arial" charset="0"/>
              </a:rPr>
              <a:t>"</a:t>
            </a: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4113248" y="2135264"/>
            <a:ext cx="627969" cy="49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 b="0" dirty="0">
                <a:solidFill>
                  <a:schemeClr val="tx1"/>
                </a:solidFill>
                <a:latin typeface="Arial" charset="0"/>
              </a:rPr>
              <a:t>"</a:t>
            </a:r>
            <a:r>
              <a:rPr lang="de-CH" sz="1800" b="0" dirty="0" smtClean="0">
                <a:solidFill>
                  <a:schemeClr val="tx1"/>
                </a:solidFill>
                <a:latin typeface="Arial" charset="0"/>
              </a:rPr>
              <a:t>10</a:t>
            </a:r>
            <a:r>
              <a:rPr lang="de-CH" sz="1800" b="0" dirty="0">
                <a:solidFill>
                  <a:schemeClr val="tx1"/>
                </a:solidFill>
                <a:latin typeface="Arial" charset="0"/>
              </a:rPr>
              <a:t>"</a:t>
            </a: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>
            <a:off x="4020660" y="1211175"/>
            <a:ext cx="712893" cy="49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 b="0" dirty="0" smtClean="0">
                <a:solidFill>
                  <a:schemeClr val="tx1"/>
                </a:solidFill>
                <a:latin typeface="Arial" charset="0"/>
              </a:rPr>
              <a:t>"</a:t>
            </a:r>
            <a:r>
              <a:rPr lang="de-CH" sz="1800" b="0" dirty="0">
                <a:solidFill>
                  <a:schemeClr val="tx1"/>
                </a:solidFill>
                <a:latin typeface="Arial" charset="0"/>
              </a:rPr>
              <a:t>00"</a:t>
            </a:r>
          </a:p>
        </p:txBody>
      </p:sp>
      <p:cxnSp>
        <p:nvCxnSpPr>
          <p:cNvPr id="56" name="Gerade Verbindung 2"/>
          <p:cNvCxnSpPr>
            <a:cxnSpLocks noChangeShapeType="1"/>
          </p:cNvCxnSpPr>
          <p:nvPr/>
        </p:nvCxnSpPr>
        <p:spPr bwMode="auto">
          <a:xfrm>
            <a:off x="4377107" y="1232195"/>
            <a:ext cx="891117" cy="53909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Gerade Verbindung 4"/>
          <p:cNvCxnSpPr>
            <a:cxnSpLocks noChangeShapeType="1"/>
          </p:cNvCxnSpPr>
          <p:nvPr/>
        </p:nvCxnSpPr>
        <p:spPr bwMode="auto">
          <a:xfrm flipV="1">
            <a:off x="4822665" y="1491230"/>
            <a:ext cx="0" cy="151925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Line 5"/>
          <p:cNvSpPr>
            <a:spLocks noChangeShapeType="1"/>
          </p:cNvSpPr>
          <p:nvPr/>
        </p:nvSpPr>
        <p:spPr bwMode="auto">
          <a:xfrm>
            <a:off x="3223915" y="2613474"/>
            <a:ext cx="11584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60" name="Line 21"/>
          <p:cNvSpPr>
            <a:spLocks noChangeShapeType="1"/>
          </p:cNvSpPr>
          <p:nvPr/>
        </p:nvSpPr>
        <p:spPr bwMode="auto">
          <a:xfrm flipH="1">
            <a:off x="3580362" y="2529460"/>
            <a:ext cx="178223" cy="16802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53385" rIns="102663" bIns="53385">
            <a:spAutoFit/>
          </a:bodyPr>
          <a:lstStyle/>
          <a:p>
            <a:endParaRPr lang="en-US"/>
          </a:p>
        </p:txBody>
      </p:sp>
      <p:sp>
        <p:nvSpPr>
          <p:cNvPr id="61" name="Text Box 28"/>
          <p:cNvSpPr txBox="1">
            <a:spLocks noChangeArrowheads="1"/>
          </p:cNvSpPr>
          <p:nvPr/>
        </p:nvSpPr>
        <p:spPr bwMode="auto">
          <a:xfrm>
            <a:off x="4127074" y="2539904"/>
            <a:ext cx="610837" cy="49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 b="0" dirty="0">
                <a:solidFill>
                  <a:schemeClr val="tx1"/>
                </a:solidFill>
                <a:latin typeface="Arial" charset="0"/>
              </a:rPr>
              <a:t>"</a:t>
            </a:r>
            <a:r>
              <a:rPr lang="de-CH" sz="1800" b="0" dirty="0" smtClean="0">
                <a:solidFill>
                  <a:schemeClr val="tx1"/>
                </a:solidFill>
                <a:latin typeface="Arial" charset="0"/>
              </a:rPr>
              <a:t>11</a:t>
            </a:r>
            <a:r>
              <a:rPr lang="de-CH" sz="1800" b="0" dirty="0">
                <a:solidFill>
                  <a:schemeClr val="tx1"/>
                </a:solidFill>
                <a:latin typeface="Arial" charset="0"/>
              </a:rPr>
              <a:t>"</a:t>
            </a:r>
          </a:p>
        </p:txBody>
      </p:sp>
      <p:sp>
        <p:nvSpPr>
          <p:cNvPr id="62" name="Text Box 10"/>
          <p:cNvSpPr txBox="1">
            <a:spLocks noChangeArrowheads="1"/>
          </p:cNvSpPr>
          <p:nvPr/>
        </p:nvSpPr>
        <p:spPr bwMode="auto">
          <a:xfrm>
            <a:off x="2591474" y="2336354"/>
            <a:ext cx="348396" cy="46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2663" tIns="53385" rIns="102663" bIns="53385">
            <a:spAutoFit/>
          </a:bodyPr>
          <a:lstStyle>
            <a:lvl1pPr>
              <a:defRPr sz="1400">
                <a:solidFill>
                  <a:srgbClr val="000000"/>
                </a:solidFill>
                <a:latin typeface="ZHW Officina sans book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ZHW Officina sans book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ZHW Officina sans boo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ZHW Officina sans book" pitchFamily="34" charset="0"/>
              </a:defRPr>
            </a:lvl9pPr>
          </a:lstStyle>
          <a:p>
            <a:pPr algn="ctr" eaLnBrk="1" hangingPunct="1"/>
            <a:r>
              <a:rPr lang="de-CH" sz="1800" dirty="0">
                <a:solidFill>
                  <a:schemeClr val="tx1"/>
                </a:solidFill>
                <a:latin typeface="Arial" charset="0"/>
              </a:rPr>
              <a:t>d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6814345" y="3351443"/>
            <a:ext cx="3596557" cy="91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0000FF"/>
                </a:solidFill>
              </a:rPr>
              <a:t>CASE ist </a:t>
            </a:r>
            <a:br>
              <a:rPr lang="de-CH" dirty="0" smtClean="0">
                <a:solidFill>
                  <a:srgbClr val="0000FF"/>
                </a:solidFill>
              </a:rPr>
            </a:br>
            <a:r>
              <a:rPr lang="de-CH" dirty="0" smtClean="0">
                <a:solidFill>
                  <a:srgbClr val="0000FF"/>
                </a:solidFill>
              </a:rPr>
              <a:t>NICHT Priorisierend</a:t>
            </a:r>
            <a:endParaRPr lang="de-CH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haw_Folien_deutsch">
  <a:themeElements>
    <a:clrScheme name="zhaw_Folien_deutsch 1">
      <a:dk1>
        <a:srgbClr val="000000"/>
      </a:dk1>
      <a:lt1>
        <a:srgbClr val="FFFFFF"/>
      </a:lt1>
      <a:dk2>
        <a:srgbClr val="000000"/>
      </a:dk2>
      <a:lt2>
        <a:srgbClr val="9A9A9C"/>
      </a:lt2>
      <a:accent1>
        <a:srgbClr val="BBE0E3"/>
      </a:accent1>
      <a:accent2>
        <a:srgbClr val="D54E12"/>
      </a:accent2>
      <a:accent3>
        <a:srgbClr val="FFFFFF"/>
      </a:accent3>
      <a:accent4>
        <a:srgbClr val="000000"/>
      </a:accent4>
      <a:accent5>
        <a:srgbClr val="DAEDEF"/>
      </a:accent5>
      <a:accent6>
        <a:srgbClr val="C1460F"/>
      </a:accent6>
      <a:hlink>
        <a:srgbClr val="83B819"/>
      </a:hlink>
      <a:folHlink>
        <a:srgbClr val="F0B600"/>
      </a:folHlink>
    </a:clrScheme>
    <a:fontScheme name="zhaw_Folien_deuts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ts val="3200"/>
          </a:lnSpc>
          <a:spcBef>
            <a:spcPct val="0"/>
          </a:spcBef>
          <a:spcAft>
            <a:spcPts val="1600"/>
          </a:spcAft>
          <a:buClrTx/>
          <a:buSzTx/>
          <a:buFontTx/>
          <a:buNone/>
          <a:tabLst/>
          <a:defRPr kumimoji="0" lang="de-DE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ts val="3200"/>
          </a:lnSpc>
          <a:spcBef>
            <a:spcPct val="0"/>
          </a:spcBef>
          <a:spcAft>
            <a:spcPts val="1600"/>
          </a:spcAft>
          <a:buClrTx/>
          <a:buSzTx/>
          <a:buFontTx/>
          <a:buNone/>
          <a:tabLst/>
          <a:defRPr kumimoji="0" lang="de-DE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zhaw_Folien_deutsch 1">
        <a:dk1>
          <a:srgbClr val="000000"/>
        </a:dk1>
        <a:lt1>
          <a:srgbClr val="FFFFFF"/>
        </a:lt1>
        <a:dk2>
          <a:srgbClr val="000000"/>
        </a:dk2>
        <a:lt2>
          <a:srgbClr val="9A9A9C"/>
        </a:lt2>
        <a:accent1>
          <a:srgbClr val="BBE0E3"/>
        </a:accent1>
        <a:accent2>
          <a:srgbClr val="D54E12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C1460F"/>
        </a:accent6>
        <a:hlink>
          <a:srgbClr val="83B819"/>
        </a:hlink>
        <a:folHlink>
          <a:srgbClr val="F0B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2440</Words>
  <Application>Microsoft Office PowerPoint</Application>
  <PresentationFormat>Benutzerdefiniert</PresentationFormat>
  <Paragraphs>884</Paragraphs>
  <Slides>57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4" baseType="lpstr">
      <vt:lpstr>ＭＳ Ｐゴシック</vt:lpstr>
      <vt:lpstr>Arial</vt:lpstr>
      <vt:lpstr>Calibri</vt:lpstr>
      <vt:lpstr>Courier New</vt:lpstr>
      <vt:lpstr>Symbol</vt:lpstr>
      <vt:lpstr>Times New Roman</vt:lpstr>
      <vt:lpstr>zhaw_Folien_deutsch</vt:lpstr>
      <vt:lpstr>VHDL_02:   More RTL Block Design </vt:lpstr>
      <vt:lpstr>VHDL_02:   More RTL Block Design </vt:lpstr>
      <vt:lpstr>VHDL_02:   More RTL Block Design </vt:lpstr>
      <vt:lpstr>Example: Alarm Level Display with IF-THEN-ELSE</vt:lpstr>
      <vt:lpstr>Describe a Truth Table with Don’t Care  using IF-THEN-ELSE statements</vt:lpstr>
      <vt:lpstr>PowerPoint-Präsentation</vt:lpstr>
      <vt:lpstr>Synthesis output (RTL Viewer) with Quartus</vt:lpstr>
      <vt:lpstr>Case Statement in Process</vt:lpstr>
      <vt:lpstr>Beispiel: 4 x 1 Multiplexer mit CASE</vt:lpstr>
      <vt:lpstr>Multiplexer nach Synthese mit Quartus</vt:lpstr>
      <vt:lpstr> Examples:   Counters  </vt:lpstr>
      <vt:lpstr>PowerPoint-Präsentation</vt:lpstr>
      <vt:lpstr>2) What is the behaviour of this counter? </vt:lpstr>
      <vt:lpstr>3) Counter with Load</vt:lpstr>
      <vt:lpstr>4)  Count-down with automatic Reload</vt:lpstr>
      <vt:lpstr>5) Counter with Load and Enable</vt:lpstr>
      <vt:lpstr>Three Basic RTL Blocks: - counters - shiftregisters - finite state machines (FSM) </vt:lpstr>
      <vt:lpstr>RTL Basic Structure for    Counters, Schiftregisters and State-Machines </vt:lpstr>
      <vt:lpstr>Counter</vt:lpstr>
      <vt:lpstr>PowerPoint-Präsentation</vt:lpstr>
      <vt:lpstr>PowerPoint-Präsentation</vt:lpstr>
      <vt:lpstr>Applications of Shiftregisters</vt:lpstr>
      <vt:lpstr>Basic Structure of Shiftregister</vt:lpstr>
      <vt:lpstr>IEC Symbol for Shiftregister</vt:lpstr>
      <vt:lpstr>Parallel to Seriell Conversion (and vice versa)</vt:lpstr>
      <vt:lpstr>Parallel to Serial Converter</vt:lpstr>
      <vt:lpstr>Universal Shiftregister 74F194 (only representing 3 bits)</vt:lpstr>
      <vt:lpstr>Linear Shiftregister</vt:lpstr>
      <vt:lpstr>State Diagram of linear Shiftregister</vt:lpstr>
      <vt:lpstr>Generic Equations for linear Shiftregisters</vt:lpstr>
      <vt:lpstr>Application Example of linear Shiftregister: Pseudo Random Generator (PRG) to cipher a bitstream </vt:lpstr>
      <vt:lpstr>PowerPoint-Präsentation</vt:lpstr>
      <vt:lpstr>PowerPoint-Präsentation</vt:lpstr>
      <vt:lpstr>Applications of State Machines  (automaton)</vt:lpstr>
      <vt:lpstr>The Moore FSM       RTL Diagramm</vt:lpstr>
      <vt:lpstr>PowerPoint-Präsentation</vt:lpstr>
      <vt:lpstr>Example: Sequence/Pattern Recognition</vt:lpstr>
      <vt:lpstr>Example: Sequence/Pattern Recognition</vt:lpstr>
      <vt:lpstr>Example: Sequence/Pattern Recognition</vt:lpstr>
      <vt:lpstr>PowerPoint-Präsentation</vt:lpstr>
      <vt:lpstr>PowerPoint-Präsentation</vt:lpstr>
      <vt:lpstr>PowerPoint-Präsentation</vt:lpstr>
      <vt:lpstr>PowerPoint-Präsentation</vt:lpstr>
      <vt:lpstr>Example: Sequence/Pattern Recognition</vt:lpstr>
      <vt:lpstr>PowerPoint-Präsentation</vt:lpstr>
      <vt:lpstr>Example: Sequence/Pattern Recognition</vt:lpstr>
      <vt:lpstr>PowerPoint-Präsentation</vt:lpstr>
      <vt:lpstr>UART Serial Protocol Universal Asynchronous Receiver-Transmitter</vt:lpstr>
      <vt:lpstr>Émile Baudot invented the ASCII Code predecessor</vt:lpstr>
      <vt:lpstr>UART early Applications</vt:lpstr>
      <vt:lpstr>UART-IF Example : Bluetooth Module RN42</vt:lpstr>
      <vt:lpstr>UART Hardware Handshake</vt:lpstr>
      <vt:lpstr>UART Hardware Handshake</vt:lpstr>
      <vt:lpstr>Bluetooth Module RN42</vt:lpstr>
      <vt:lpstr>VHDL_02:   More RTL Block Design </vt:lpstr>
      <vt:lpstr>Sampling the Serial Datastream</vt:lpstr>
      <vt:lpstr>Block Diagram of UAR(T) DIVIDE AND CONQUER</vt:lpstr>
    </vt:vector>
  </TitlesOfParts>
  <Company>ZHAW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ZHAW PowerPoint Präsentationsvorlage</dc:title>
  <dc:creator>ITS</dc:creator>
  <dc:description>Version 1.1 neues Logo, pdf tauglich_x000d_
Version 1.0_x000d_
PowerPoint Präsentationsvorlage gem. Vorgaben aus _x000d_
TP 2 - 21.6.2007_x000d_
Position Logo geändert von Grafiker, Schirift Arial, bold ersetzt durch Arial, fett gesetzt,22.6.2007_x000d_
Darstellung Folienmaster geändert, da als Vorgabe S. 31 gültig 25.6.2007_x000d_
Textfeldplatzhalter angepasst 26.6.2007_x000d_
Logo korrigiert, da a abgeschnitten links 26.6.2007_x000d_
Neue Vorgabe des Grafikers übernommen, Titel der Titelfolie mit Text Departments/institutsangabe erfassen, 2 Masterpaar gelöscht</dc:description>
  <cp:lastModifiedBy>de Queiroz Tavares Marina (dqtm)</cp:lastModifiedBy>
  <cp:revision>433</cp:revision>
  <cp:lastPrinted>2011-11-24T19:29:26Z</cp:lastPrinted>
  <dcterms:created xsi:type="dcterms:W3CDTF">2007-06-21T13:43:50Z</dcterms:created>
  <dcterms:modified xsi:type="dcterms:W3CDTF">2018-03-09T01:49:23Z</dcterms:modified>
</cp:coreProperties>
</file>